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2" r:id="rId4"/>
    <p:sldId id="275" r:id="rId5"/>
    <p:sldId id="276" r:id="rId6"/>
    <p:sldId id="263" r:id="rId7"/>
    <p:sldId id="264" r:id="rId8"/>
    <p:sldId id="285" r:id="rId9"/>
    <p:sldId id="260" r:id="rId10"/>
    <p:sldId id="267" r:id="rId11"/>
    <p:sldId id="261" r:id="rId12"/>
    <p:sldId id="257" r:id="rId13"/>
    <p:sldId id="258" r:id="rId14"/>
    <p:sldId id="259" r:id="rId15"/>
    <p:sldId id="268" r:id="rId16"/>
    <p:sldId id="269" r:id="rId17"/>
    <p:sldId id="270" r:id="rId18"/>
    <p:sldId id="271" r:id="rId19"/>
    <p:sldId id="272" r:id="rId20"/>
    <p:sldId id="287" r:id="rId21"/>
    <p:sldId id="273" r:id="rId22"/>
    <p:sldId id="274" r:id="rId23"/>
    <p:sldId id="288" r:id="rId24"/>
    <p:sldId id="282" r:id="rId25"/>
    <p:sldId id="284" r:id="rId26"/>
    <p:sldId id="286" r:id="rId27"/>
    <p:sldId id="277" r:id="rId28"/>
    <p:sldId id="278" r:id="rId29"/>
    <p:sldId id="283" r:id="rId30"/>
    <p:sldId id="265" r:id="rId31"/>
    <p:sldId id="266" r:id="rId3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53BAD8-639A-41C4-9950-EB4C8F99D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F0E2D6-2EF2-4F63-9D66-E092FAD21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DC9565-A8FE-4143-891A-2BE48E6E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FFE9DA-1C70-4BAE-9BFC-47B1DC01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CB93CA-7AB8-477E-AF55-CC0D3E254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6340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352A2-F17A-4BB2-98B9-B6F8C67B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833E80-C109-400E-8609-8AC80FBF5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D973CA-7BD7-473B-A2C2-002B91DF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1DD6827-5340-47A0-8E72-449DF241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18E5F5-5F68-4198-BB26-DD8DB7CA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1576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15E55F-A190-4A01-894C-59FC883A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2AB1090-F7FB-4F2F-AD69-E71E4F713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B18F36-0434-4A09-9539-6476A042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BAFFF14-46E4-4A6C-AAB0-769A8A1A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E17610D-E5E6-4E58-AD22-B3370EAF4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356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A5B16F-BC87-4B6A-8463-2FA6D6F5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627A33-898A-4082-8908-530738A61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734A021-18DD-4088-AFC7-345F80D4E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E18F58-F9FB-44A5-A840-1AC95DDA0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4954E90-9F32-4D19-A961-B8D978D5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6C44FE6-1B35-4FB7-9507-56053419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5478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9AFE3B-D7B4-47D3-8C80-3934BE27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B10BA8C-F6E7-4E12-AF7A-EFC92CE6D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93BF8B-74DC-41B5-88EF-37B04CC4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F9BDC22-274D-44F4-92A7-1DFECBE99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63A1D5D-6CBE-4FA0-B1BE-D4D41E16D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5FC4063-DDFC-493E-81D2-0EB3F08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3BDAAD8-0977-4DBA-90E7-D51FF8E7B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12A008-D18E-441D-AD86-B5F8FD6E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339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D8E8E3-9665-4A8E-8053-B3F497EB5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1234823-7DBA-42E8-8F76-903C930E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FB22429-1201-4915-8BC5-AF16B46D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C4114AC-2E12-4748-AD92-4A826B50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21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0D3149D-A947-4CBA-BD5F-7D27874C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2A2C6B8-6E2B-4728-BBD4-755B5258E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A60B874-6AC8-4153-B4D4-042DB2D0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8686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F9F991-B6EE-47AE-8B37-4BD3C1A20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10AEC0-F85B-4D16-BC90-9BE50E151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709782A-E44E-4FA0-A533-C8D20BE6E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EA6B446-F444-4174-A3F7-883555747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0CD718-AA14-4144-B755-FF4C8ACA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B378D1-ED09-49BC-B70E-997A1DC6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047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653589-F728-4A3F-8412-B9ABFBFD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8E71684-57D6-4B04-9A26-F174C1ACD3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9178C2C-9DD1-4352-A129-D3D5933FE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B66DD3-E019-4A67-8113-EC8668BA8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9E2476F-B39E-4DFB-B57B-B2D7E7CA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4E7F692-2CCE-470F-BBC8-86766C95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85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578ADD-EC54-48C2-9ADB-72AB3D030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09045F3-2AB1-4A45-B769-B0EF472F9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5E1452-200D-48BA-B49D-E0FF53D2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FE5ADD-65AB-4E26-B6E6-EAB9E629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6B2A46B-6206-4C24-8F10-98139943A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595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AED431E-E401-425D-A591-4B7002865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7E19A40-2DDB-4EF5-928E-A6099A892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0C778D-B918-4F84-B1EC-5D9AC1A3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32D5C5-E61C-4F46-896E-4BD1693B7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780C892-E6D5-4167-AC49-9D97ACAC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659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50BAAFC-4693-4A32-85F3-F603FF43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35C7311-3357-43C3-9861-58B44FF32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84D4A2-D3C9-4FEB-AA91-C0D43E0218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F5395-8276-441C-B1CF-1E939CE21AA3}" type="datetimeFigureOut">
              <a:rPr lang="fi-FI" smtClean="0"/>
              <a:t>16.5.2019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BB19E3-CF00-4D64-B58B-DFD0AFA53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8C8F553-527C-471B-8BB7-0ADA58CDC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8F39C-30FC-4B15-B380-C6AE8B7694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683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lickr.com/photos/publik15/3831722520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Relationship Id="rId9" Type="http://schemas.openxmlformats.org/officeDocument/2006/relationships/hyperlink" Target="https://creativecommons.org/licenses/by-nc-sa/3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tmp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tmp"/><Relationship Id="rId4" Type="http://schemas.openxmlformats.org/officeDocument/2006/relationships/image" Target="../media/image29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tmp"/><Relationship Id="rId5" Type="http://schemas.openxmlformats.org/officeDocument/2006/relationships/image" Target="../media/image32.tmp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tmp"/><Relationship Id="rId5" Type="http://schemas.openxmlformats.org/officeDocument/2006/relationships/image" Target="../media/image35.tmp"/><Relationship Id="rId4" Type="http://schemas.openxmlformats.org/officeDocument/2006/relationships/image" Target="../media/image34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tmp"/><Relationship Id="rId5" Type="http://schemas.openxmlformats.org/officeDocument/2006/relationships/image" Target="../media/image40.tmp"/><Relationship Id="rId4" Type="http://schemas.openxmlformats.org/officeDocument/2006/relationships/hyperlink" Target="http://www.sahkovertailu.fi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tmp"/><Relationship Id="rId5" Type="http://schemas.openxmlformats.org/officeDocument/2006/relationships/image" Target="../media/image47.tmp"/><Relationship Id="rId4" Type="http://schemas.openxmlformats.org/officeDocument/2006/relationships/image" Target="../media/image46.tm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tmp"/><Relationship Id="rId5" Type="http://schemas.openxmlformats.org/officeDocument/2006/relationships/image" Target="../media/image51.tmp"/><Relationship Id="rId4" Type="http://schemas.openxmlformats.org/officeDocument/2006/relationships/image" Target="../media/image50.tm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g"/><Relationship Id="rId4" Type="http://schemas.openxmlformats.org/officeDocument/2006/relationships/image" Target="../media/image53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tmp"/><Relationship Id="rId5" Type="http://schemas.openxmlformats.org/officeDocument/2006/relationships/image" Target="../media/image59.tmp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tmp"/><Relationship Id="rId5" Type="http://schemas.openxmlformats.org/officeDocument/2006/relationships/image" Target="../media/image63.tmp"/><Relationship Id="rId4" Type="http://schemas.openxmlformats.org/officeDocument/2006/relationships/image" Target="../media/image62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Ympäristöystävällinen arki Budapestissa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DB272B-5B40-41E3-960B-1C69F5F01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6123"/>
            <a:ext cx="9144000" cy="1655762"/>
          </a:xfrm>
        </p:spPr>
        <p:txBody>
          <a:bodyPr/>
          <a:lstStyle/>
          <a:p>
            <a:r>
              <a:rPr lang="fi-FI" dirty="0"/>
              <a:t>Santtu Mäkinen 16.5.2019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95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17" y="88776"/>
            <a:ext cx="4859045" cy="642476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ESITYKSEN SISÄLTÖ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7" name="Alaotsikko 2">
            <a:extLst>
              <a:ext uri="{FF2B5EF4-FFF2-40B4-BE49-F238E27FC236}">
                <a16:creationId xmlns:a16="http://schemas.microsoft.com/office/drawing/2014/main" id="{970567AE-175D-4D4D-9822-4D732DA48294}"/>
              </a:ext>
            </a:extLst>
          </p:cNvPr>
          <p:cNvSpPr txBox="1">
            <a:spLocks/>
          </p:cNvSpPr>
          <p:nvPr/>
        </p:nvSpPr>
        <p:spPr>
          <a:xfrm>
            <a:off x="209177" y="1523640"/>
            <a:ext cx="7963273" cy="5245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/>
              <a:t>RAVINTO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VESI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LIIKKUMINEN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/>
              <a:t>JÄTTEIDEN KIERRÄTYS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/>
              <a:t>KERTAKÄYTTÖPAKKAUSTEN VÄLTTÄMINEN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/>
              <a:t>SÄHKÖ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RAHAN SIJOITTAMINEN HYVÄÄN TARKOITUKSEEN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TULOKSIA, ELI MIKÄ ON HIILIJALANJÄLKENI?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JOHTOPÄÄTÖKSIÄ JA POHDINTAA</a:t>
            </a:r>
            <a:endParaRPr lang="fi-FI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KALAN OSTAMINEN – MSC-SERTIFIKAATTI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800" dirty="0">
                <a:sym typeface="Wingdings" panose="05000000000000000000" pitchFamily="2" charset="2"/>
              </a:rPr>
              <a:t>PAPERITUOTTEET – FSC-SERTIFIKAATTI</a:t>
            </a:r>
          </a:p>
          <a:p>
            <a:pPr algn="l"/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39110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58152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200" dirty="0">
                <a:latin typeface="Arial" panose="020B0604020202020204" pitchFamily="34" charset="0"/>
                <a:cs typeface="Arial" panose="020B0604020202020204" pitchFamily="34" charset="0"/>
              </a:rPr>
              <a:t>Ravinto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3" name="Alaotsikko 2">
            <a:extLst>
              <a:ext uri="{FF2B5EF4-FFF2-40B4-BE49-F238E27FC236}">
                <a16:creationId xmlns:a16="http://schemas.microsoft.com/office/drawing/2014/main" id="{D37A8E4A-D9C9-407A-B594-79B139A7CF27}"/>
              </a:ext>
            </a:extLst>
          </p:cNvPr>
          <p:cNvSpPr txBox="1">
            <a:spLocks/>
          </p:cNvSpPr>
          <p:nvPr/>
        </p:nvSpPr>
        <p:spPr>
          <a:xfrm>
            <a:off x="209177" y="1094750"/>
            <a:ext cx="7963273" cy="3134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Siirryin lokakuussa 2018 ruokavalioon, joka ei sisällä lainkaan eläinperäisiä ruoka-aineita. Vaihdoin lihan, kalan, kananmunat ja maitotuotteet vastaaviin kasviperäisiin ravintoaineisiin.</a:t>
            </a:r>
          </a:p>
          <a:p>
            <a:pPr algn="l"/>
            <a:endParaRPr lang="fi-FI" sz="1800" dirty="0"/>
          </a:p>
          <a:p>
            <a:pPr algn="l"/>
            <a:r>
              <a:rPr lang="fi-FI" sz="1800" dirty="0"/>
              <a:t>Suomalaisen Vegaanihaasteen mukaan vegaani säästää kuukauden aikana keskimääräiseen sekasyöjään verrattuna: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33 eläintä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70 000 litraa vettä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344 </a:t>
            </a:r>
            <a:r>
              <a:rPr lang="fi-FI" sz="1800" dirty="0" err="1"/>
              <a:t>henkilöautokilometriä</a:t>
            </a:r>
            <a:r>
              <a:rPr lang="fi-FI" sz="1800" dirty="0"/>
              <a:t> vastaavan määrän kasvihuonekaasupäästöjä</a:t>
            </a:r>
          </a:p>
        </p:txBody>
      </p:sp>
      <p:sp>
        <p:nvSpPr>
          <p:cNvPr id="6" name="Alaotsikko 2">
            <a:extLst>
              <a:ext uri="{FF2B5EF4-FFF2-40B4-BE49-F238E27FC236}">
                <a16:creationId xmlns:a16="http://schemas.microsoft.com/office/drawing/2014/main" id="{0FD96631-2974-46F7-9A62-3B1A561B9BDF}"/>
              </a:ext>
            </a:extLst>
          </p:cNvPr>
          <p:cNvSpPr txBox="1">
            <a:spLocks/>
          </p:cNvSpPr>
          <p:nvPr/>
        </p:nvSpPr>
        <p:spPr>
          <a:xfrm>
            <a:off x="209177" y="4923800"/>
            <a:ext cx="7963273" cy="1562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7 kuukauden vegaani-ajalla olen laskennallisesti säästänyt: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231 eläintä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490 000 litraa vettä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2408 </a:t>
            </a:r>
            <a:r>
              <a:rPr lang="fi-FI" sz="1800" dirty="0" err="1"/>
              <a:t>henkilöautokilometriä</a:t>
            </a:r>
            <a:r>
              <a:rPr lang="fi-FI" sz="1800" dirty="0"/>
              <a:t> vastaavan määrän kasvihuonekaasupäästöjä</a:t>
            </a:r>
          </a:p>
          <a:p>
            <a:pPr algn="l"/>
            <a:endParaRPr lang="fi-FI" sz="1800" dirty="0"/>
          </a:p>
        </p:txBody>
      </p:sp>
      <p:pic>
        <p:nvPicPr>
          <p:cNvPr id="4" name="Kuva 3" descr="Kuva, joka sisältää kohteen ruoka, riisi, lautanen, pöytä&#10;&#10;Kuvaus luotu, erittäin korkea luotettavuus">
            <a:extLst>
              <a:ext uri="{FF2B5EF4-FFF2-40B4-BE49-F238E27FC236}">
                <a16:creationId xmlns:a16="http://schemas.microsoft.com/office/drawing/2014/main" id="{8316BC4D-0D39-4CC8-A9AC-64DC3DF17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552" y="1886509"/>
            <a:ext cx="4330272" cy="43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1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 fontScale="90000"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 –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ruoka aiheuttaa noin 20% ihmisen ilmastovaikutuksista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4" name="Kuva 3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13AB8849-7748-44A3-B04C-DAA2BD0AB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284"/>
            <a:ext cx="7811949" cy="574571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8793BB79-48C7-463A-A0E0-5F3EE5FEC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0" y="1128616"/>
            <a:ext cx="4171950" cy="572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2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 fontScale="90000"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 –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ruoka aiheuttaa noin 20% ihmisen ilmastovaikutuksista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6" name="Kuva 5" descr="Kuva, joka sisältää kohteen objekti, kello&#10;&#10;Kuvaus luotu, erittäin korkea luotettavuus">
            <a:extLst>
              <a:ext uri="{FF2B5EF4-FFF2-40B4-BE49-F238E27FC236}">
                <a16:creationId xmlns:a16="http://schemas.microsoft.com/office/drawing/2014/main" id="{CDFB131A-056E-4B42-9DC6-686A92394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988"/>
            <a:ext cx="6309907" cy="590601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88778D1D-02BB-46BA-B0DE-6CA7A9C9C691}"/>
              </a:ext>
            </a:extLst>
          </p:cNvPr>
          <p:cNvSpPr txBox="1"/>
          <p:nvPr/>
        </p:nvSpPr>
        <p:spPr>
          <a:xfrm>
            <a:off x="6524625" y="1031467"/>
            <a:ext cx="5448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Vegaanihaaste: Eläin tarvitsee noin 10 kg ruokaa yhden oman </a:t>
            </a:r>
            <a:r>
              <a:rPr lang="fi-FI" dirty="0" err="1"/>
              <a:t>lihakilon</a:t>
            </a:r>
            <a:r>
              <a:rPr lang="fi-FI" dirty="0"/>
              <a:t> tuottamiseen.</a:t>
            </a:r>
          </a:p>
          <a:p>
            <a:endParaRPr lang="fi-FI" dirty="0"/>
          </a:p>
          <a:p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WWF: Maailman viljelypinta-alasta voitaisiin vähentää 75 prosenttia, jos eläinperäisestä ruuasta luovuttaisiin.</a:t>
            </a:r>
          </a:p>
          <a:p>
            <a:endParaRPr lang="fi-FI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Silloin jäisi enemmän tilaa muulle luonnolle elää.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Suomi 2018:</a:t>
            </a:r>
            <a:endParaRPr lang="fi-FI" dirty="0"/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54E331E8-5DBE-44E3-A4E3-4CBDD812B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170691"/>
              </p:ext>
            </p:extLst>
          </p:nvPr>
        </p:nvGraphicFramePr>
        <p:xfrm>
          <a:off x="6426446" y="3834815"/>
          <a:ext cx="554648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240">
                  <a:extLst>
                    <a:ext uri="{9D8B030D-6E8A-4147-A177-3AD203B41FA5}">
                      <a16:colId xmlns:a16="http://schemas.microsoft.com/office/drawing/2014/main" val="3326163385"/>
                    </a:ext>
                  </a:extLst>
                </a:gridCol>
                <a:gridCol w="2773240">
                  <a:extLst>
                    <a:ext uri="{9D8B030D-6E8A-4147-A177-3AD203B41FA5}">
                      <a16:colId xmlns:a16="http://schemas.microsoft.com/office/drawing/2014/main" val="1896870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Ihmisiä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5 500 000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1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Nautoja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882 000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80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Sikoja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1 100 000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2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Siipikarjaa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14 100 000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3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Lampaita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155 000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8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Tuotantoeläimiä yht.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16 237 000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83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203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2C1F984-5CCC-4B50-9A47-CA14D8272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771525"/>
            <a:ext cx="5753100" cy="3051368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0A104B4A-E380-413A-8BF5-E77BEE60D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93" y="3613741"/>
            <a:ext cx="7720208" cy="32442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52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80403CE-421C-4532-B568-3A1260EE3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040" y="152400"/>
            <a:ext cx="8915686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42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6" name="Räjähdys: 8 pistettä 5">
            <a:extLst>
              <a:ext uri="{FF2B5EF4-FFF2-40B4-BE49-F238E27FC236}">
                <a16:creationId xmlns:a16="http://schemas.microsoft.com/office/drawing/2014/main" id="{9F862345-AAE1-4BE8-956F-C26704ECA53B}"/>
              </a:ext>
            </a:extLst>
          </p:cNvPr>
          <p:cNvSpPr/>
          <p:nvPr/>
        </p:nvSpPr>
        <p:spPr>
          <a:xfrm>
            <a:off x="6796688" y="310718"/>
            <a:ext cx="4581525" cy="2714614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Ruokahävikki mahdollisimman lähelle nollaa.</a:t>
            </a:r>
          </a:p>
        </p:txBody>
      </p:sp>
      <p:pic>
        <p:nvPicPr>
          <p:cNvPr id="8" name="Kuva 7" descr="Kuva, joka sisältää kohteen pöytä&#10;&#10;Kuvaus luotu, korkea luotettavuus">
            <a:extLst>
              <a:ext uri="{FF2B5EF4-FFF2-40B4-BE49-F238E27FC236}">
                <a16:creationId xmlns:a16="http://schemas.microsoft.com/office/drawing/2014/main" id="{EEA48F81-70E4-412A-8231-8B7960B8A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5462"/>
            <a:ext cx="6492803" cy="4145639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DAEC5F8-C4D8-4E35-ADB8-9D6F9C4C6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49" y="4854659"/>
            <a:ext cx="8789551" cy="2010483"/>
          </a:xfrm>
          <a:prstGeom prst="rect">
            <a:avLst/>
          </a:prstGeom>
        </p:spPr>
      </p:pic>
      <p:sp>
        <p:nvSpPr>
          <p:cNvPr id="11" name="Alaotsikko 2">
            <a:extLst>
              <a:ext uri="{FF2B5EF4-FFF2-40B4-BE49-F238E27FC236}">
                <a16:creationId xmlns:a16="http://schemas.microsoft.com/office/drawing/2014/main" id="{E89A567E-EFB9-4DAE-B3CE-5C4AA6E62799}"/>
              </a:ext>
            </a:extLst>
          </p:cNvPr>
          <p:cNvSpPr txBox="1">
            <a:spLocks/>
          </p:cNvSpPr>
          <p:nvPr/>
        </p:nvSpPr>
        <p:spPr>
          <a:xfrm>
            <a:off x="0" y="5191101"/>
            <a:ext cx="3367596" cy="438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/>
              <a:t>http://www.saasyoda.fi/</a:t>
            </a:r>
          </a:p>
        </p:txBody>
      </p:sp>
    </p:spTree>
    <p:extLst>
      <p:ext uri="{BB962C8B-B14F-4D97-AF65-F5344CB8AC3E}">
        <p14:creationId xmlns:p14="http://schemas.microsoft.com/office/powerpoint/2010/main" val="381226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Vesi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4" name="Alaotsikko 2">
            <a:extLst>
              <a:ext uri="{FF2B5EF4-FFF2-40B4-BE49-F238E27FC236}">
                <a16:creationId xmlns:a16="http://schemas.microsoft.com/office/drawing/2014/main" id="{51C1DD8A-8919-41BE-A6B6-4FDD07652A82}"/>
              </a:ext>
            </a:extLst>
          </p:cNvPr>
          <p:cNvSpPr txBox="1">
            <a:spLocks/>
          </p:cNvSpPr>
          <p:nvPr/>
        </p:nvSpPr>
        <p:spPr>
          <a:xfrm>
            <a:off x="5281380" y="6094254"/>
            <a:ext cx="5057776" cy="763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700" dirty="0"/>
              <a:t>Koneellisen astioita pystyy esipesemään noin 2 litralla kylmää seisovaa vettä. Kun käyttää hyviä hanskoja, se ei ole ollenkaan epämiellyttävää.</a:t>
            </a:r>
          </a:p>
        </p:txBody>
      </p:sp>
      <p:pic>
        <p:nvPicPr>
          <p:cNvPr id="4" name="Kuva 3" descr="Kuva, joka sisältää kohteen sisä, pöytä&#10;&#10;Kuvaus luotu, korkea luotettavuus">
            <a:extLst>
              <a:ext uri="{FF2B5EF4-FFF2-40B4-BE49-F238E27FC236}">
                <a16:creationId xmlns:a16="http://schemas.microsoft.com/office/drawing/2014/main" id="{CAA65D39-7DFF-4797-9FE3-516A42B72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92178"/>
            <a:ext cx="5827239" cy="4356147"/>
          </a:xfrm>
          <a:prstGeom prst="rect">
            <a:avLst/>
          </a:prstGeom>
        </p:spPr>
      </p:pic>
      <p:pic>
        <p:nvPicPr>
          <p:cNvPr id="8" name="Kuva 7" descr="Vesi">
            <a:extLst>
              <a:ext uri="{FF2B5EF4-FFF2-40B4-BE49-F238E27FC236}">
                <a16:creationId xmlns:a16="http://schemas.microsoft.com/office/drawing/2014/main" id="{8A1EF913-EDDD-4DE5-8EFD-9658B052D6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9000" y="2303835"/>
            <a:ext cx="2701031" cy="2701031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CBFB3F3C-DE1D-44EB-8D7F-FAC407F0062B}"/>
              </a:ext>
            </a:extLst>
          </p:cNvPr>
          <p:cNvSpPr txBox="1"/>
          <p:nvPr/>
        </p:nvSpPr>
        <p:spPr>
          <a:xfrm>
            <a:off x="6316085" y="3654350"/>
            <a:ext cx="160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KYLMÄÄ JA</a:t>
            </a:r>
          </a:p>
          <a:p>
            <a:pPr algn="ctr"/>
            <a:r>
              <a:rPr lang="fi-FI" dirty="0">
                <a:solidFill>
                  <a:schemeClr val="bg1"/>
                </a:solidFill>
              </a:rPr>
              <a:t>SEISOVAA</a:t>
            </a:r>
          </a:p>
        </p:txBody>
      </p:sp>
      <p:pic>
        <p:nvPicPr>
          <p:cNvPr id="18" name="Kuva 17" descr="Vesi">
            <a:extLst>
              <a:ext uri="{FF2B5EF4-FFF2-40B4-BE49-F238E27FC236}">
                <a16:creationId xmlns:a16="http://schemas.microsoft.com/office/drawing/2014/main" id="{E66EF3DF-013C-4BF4-A51C-02A91DC4DC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93579" y="2303835"/>
            <a:ext cx="2701031" cy="2701031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523D7D76-C12B-429A-B3C1-8F4170E7A519}"/>
              </a:ext>
            </a:extLst>
          </p:cNvPr>
          <p:cNvSpPr txBox="1"/>
          <p:nvPr/>
        </p:nvSpPr>
        <p:spPr>
          <a:xfrm>
            <a:off x="9149542" y="3654350"/>
            <a:ext cx="1606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LÄMMINTÄ JA</a:t>
            </a:r>
          </a:p>
          <a:p>
            <a:pPr algn="ctr"/>
            <a:r>
              <a:rPr lang="fi-FI" dirty="0"/>
              <a:t>JUOKSEVAA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92B50B64-64A1-4622-A2CD-6A40E7F24EFF}"/>
              </a:ext>
            </a:extLst>
          </p:cNvPr>
          <p:cNvSpPr txBox="1"/>
          <p:nvPr/>
        </p:nvSpPr>
        <p:spPr>
          <a:xfrm>
            <a:off x="6316085" y="2100223"/>
            <a:ext cx="160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dirty="0"/>
              <a:t>SUOSI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82B6DDA8-A66E-40CA-B5EC-DA8F61B30A91}"/>
              </a:ext>
            </a:extLst>
          </p:cNvPr>
          <p:cNvSpPr txBox="1"/>
          <p:nvPr/>
        </p:nvSpPr>
        <p:spPr>
          <a:xfrm>
            <a:off x="8732845" y="1669336"/>
            <a:ext cx="2422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dirty="0"/>
              <a:t>VÄLTÄ, KUN MAHDOLLISTA</a:t>
            </a:r>
          </a:p>
        </p:txBody>
      </p:sp>
    </p:spTree>
    <p:extLst>
      <p:ext uri="{BB962C8B-B14F-4D97-AF65-F5344CB8AC3E}">
        <p14:creationId xmlns:p14="http://schemas.microsoft.com/office/powerpoint/2010/main" val="190767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äjähdys: 8 pistettä 2">
            <a:extLst>
              <a:ext uri="{FF2B5EF4-FFF2-40B4-BE49-F238E27FC236}">
                <a16:creationId xmlns:a16="http://schemas.microsoft.com/office/drawing/2014/main" id="{CE4B07E9-2541-4B84-BADE-5851F587B056}"/>
              </a:ext>
            </a:extLst>
          </p:cNvPr>
          <p:cNvSpPr/>
          <p:nvPr/>
        </p:nvSpPr>
        <p:spPr>
          <a:xfrm>
            <a:off x="8478169" y="4323423"/>
            <a:ext cx="1305017" cy="958788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Vesi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22" name="Alaotsikko 2">
            <a:extLst>
              <a:ext uri="{FF2B5EF4-FFF2-40B4-BE49-F238E27FC236}">
                <a16:creationId xmlns:a16="http://schemas.microsoft.com/office/drawing/2014/main" id="{0FC7B9DC-9DDC-4E17-B869-2492BAA282FF}"/>
              </a:ext>
            </a:extLst>
          </p:cNvPr>
          <p:cNvSpPr txBox="1">
            <a:spLocks/>
          </p:cNvSpPr>
          <p:nvPr/>
        </p:nvSpPr>
        <p:spPr>
          <a:xfrm>
            <a:off x="3180977" y="346869"/>
            <a:ext cx="7963273" cy="184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Miksi veden kulutustavat ovat tärkeitä?</a:t>
            </a:r>
            <a:br>
              <a:rPr lang="fi-FI" sz="1800" dirty="0"/>
            </a:br>
            <a:r>
              <a:rPr lang="fi-FI" sz="1800" dirty="0"/>
              <a:t>1. Vesi pitää pumpata vedenpuhdistamolle ja puhdistaa.</a:t>
            </a:r>
            <a:br>
              <a:rPr lang="fi-FI" sz="1800" dirty="0"/>
            </a:br>
            <a:r>
              <a:rPr lang="fi-FI" sz="1800" dirty="0"/>
              <a:t>2. Vesi pitää pumpata kotitalouksiin.</a:t>
            </a:r>
            <a:br>
              <a:rPr lang="fi-FI" sz="1800" dirty="0"/>
            </a:br>
            <a:r>
              <a:rPr lang="fi-FI" sz="1800" dirty="0"/>
              <a:t>3. Jätevesi pitää pumpata vedenpuhdistamolle ja puhdistaa.</a:t>
            </a:r>
            <a:br>
              <a:rPr lang="fi-FI" sz="1800" dirty="0"/>
            </a:br>
            <a:r>
              <a:rPr lang="fi-FI" sz="1800" dirty="0"/>
              <a:t>4. Puhdistettu jätevesi pitää pumpata sinne, missä se lasketaan takaisin luontoon.</a:t>
            </a:r>
          </a:p>
          <a:p>
            <a:pPr algn="l"/>
            <a:r>
              <a:rPr lang="fi-FI" sz="1800" dirty="0">
                <a:sym typeface="Wingdings" panose="05000000000000000000" pitchFamily="2" charset="2"/>
              </a:rPr>
              <a:t> Kaikkeen tähän kuluu energiaa, jonka tuottamisesta yleensä syntyy päästöjä ympäristöön.</a:t>
            </a:r>
            <a:endParaRPr lang="fi-FI" sz="1800" dirty="0"/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D37A8E4A-D9C9-407A-B594-79B139A7CF27}"/>
              </a:ext>
            </a:extLst>
          </p:cNvPr>
          <p:cNvSpPr txBox="1">
            <a:spLocks/>
          </p:cNvSpPr>
          <p:nvPr/>
        </p:nvSpPr>
        <p:spPr>
          <a:xfrm>
            <a:off x="209176" y="2900154"/>
            <a:ext cx="11697073" cy="2215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Esimerkkinä Helsingin seudun ympäristöpalvelut HSY vuonna 2017: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Puhtaan veden tuotanto + jäteveden puhdistus = 0,43 kWh + 0,75 kWh/1000 litraa = </a:t>
            </a:r>
            <a:r>
              <a:rPr lang="fi-FI" sz="1800" b="1" dirty="0"/>
              <a:t>1,18 kWh/1000 litraa</a:t>
            </a:r>
            <a:r>
              <a:rPr lang="fi-FI" sz="1800" dirty="0"/>
              <a:t> </a:t>
            </a:r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800" dirty="0">
                <a:sym typeface="Wingdings" panose="05000000000000000000" pitchFamily="2" charset="2"/>
              </a:rPr>
              <a:t>Motivan mukaan sähkön hiilijalanjälki Suomessa on noin 100-180 g co2 / kWh ja uusi keskikokoinen bensa-auto tuottaa noin 130 g hiilidioksidia per kilometri.</a:t>
            </a:r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800" b="1" dirty="0">
                <a:sym typeface="Wingdings" panose="05000000000000000000" pitchFamily="2" charset="2"/>
              </a:rPr>
              <a:t>1000 vesilitran kuluttaminen ≈ 1 henkilöautolla ajettu kilometri.</a:t>
            </a:r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800" dirty="0">
                <a:sym typeface="Wingdings" panose="05000000000000000000" pitchFamily="2" charset="2"/>
              </a:rPr>
              <a:t>Motivan mukaan 1000 litran kuumentaminen 50 asteella (5  55°C) kuluttaa energiaa   </a:t>
            </a:r>
            <a:r>
              <a:rPr lang="fi-FI" sz="1800" b="1" dirty="0">
                <a:sym typeface="Wingdings" panose="05000000000000000000" pitchFamily="2" charset="2"/>
              </a:rPr>
              <a:t>58 kWh</a:t>
            </a:r>
            <a:r>
              <a:rPr lang="fi-FI" sz="1800" dirty="0">
                <a:sym typeface="Wingdings" panose="05000000000000000000" pitchFamily="2" charset="2"/>
              </a:rPr>
              <a:t>.</a:t>
            </a:r>
            <a:endParaRPr lang="fi-FI" sz="1800" dirty="0"/>
          </a:p>
          <a:p>
            <a:pPr algn="l"/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643704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Vesiesimerkki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6" name="Alaotsikko 2">
            <a:extLst>
              <a:ext uri="{FF2B5EF4-FFF2-40B4-BE49-F238E27FC236}">
                <a16:creationId xmlns:a16="http://schemas.microsoft.com/office/drawing/2014/main" id="{B180194C-A766-4629-ABD5-4EE4AD64F142}"/>
              </a:ext>
            </a:extLst>
          </p:cNvPr>
          <p:cNvSpPr txBox="1">
            <a:spLocks/>
          </p:cNvSpPr>
          <p:nvPr/>
        </p:nvSpPr>
        <p:spPr>
          <a:xfrm>
            <a:off x="247464" y="2360613"/>
            <a:ext cx="4086412" cy="2215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Pikasuihku: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Vesi suljetaan saippuoinnin ajaksi ja huuhtelu tehdään ripeästi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Vesi juoksee yhteensä noin 80 sekuntia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Kulutus yhteensä 10 litraa lämmintä vettä.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AE60541-92B3-47DC-8F3D-26F40A0CE919}"/>
              </a:ext>
            </a:extLst>
          </p:cNvPr>
          <p:cNvSpPr txBox="1">
            <a:spLocks/>
          </p:cNvSpPr>
          <p:nvPr/>
        </p:nvSpPr>
        <p:spPr>
          <a:xfrm>
            <a:off x="5714814" y="2360613"/>
            <a:ext cx="4086412" cy="2506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Hitaampi suihku: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Vesihanaa ei suljeta saippuoinnin ajaksi, huuhtelu tehdään kohtalaisen ripeästi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Vesi juoksee yhteensä noin 5 min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Kulutus yhteensä 37,5 litraa lämmintä vettä.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8EAB5E2-FE44-427F-92A4-6CE448DC07F5}"/>
              </a:ext>
            </a:extLst>
          </p:cNvPr>
          <p:cNvSpPr txBox="1">
            <a:spLocks/>
          </p:cNvSpPr>
          <p:nvPr/>
        </p:nvSpPr>
        <p:spPr>
          <a:xfrm>
            <a:off x="3352613" y="221456"/>
            <a:ext cx="8482800" cy="1902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/>
              <a:t>Suihku kerran päivässä:</a:t>
            </a:r>
          </a:p>
          <a:p>
            <a:pPr marL="285750" indent="-285750" algn="l">
              <a:buFontTx/>
              <a:buChar char="-"/>
            </a:pPr>
            <a:r>
              <a:rPr lang="fi-FI" sz="1800" dirty="0"/>
              <a:t>Veden lämmitys 16°C </a:t>
            </a:r>
            <a:r>
              <a:rPr lang="fi-FI" sz="1800" dirty="0">
                <a:sym typeface="Wingdings" panose="05000000000000000000" pitchFamily="2" charset="2"/>
              </a:rPr>
              <a:t> 37°C = 24,36 kWh/1000 litraa</a:t>
            </a:r>
          </a:p>
          <a:p>
            <a:pPr marL="285750" indent="-285750" algn="l">
              <a:buFontTx/>
              <a:buChar char="-"/>
            </a:pPr>
            <a:r>
              <a:rPr lang="fi-FI" sz="1800" dirty="0">
                <a:sym typeface="Wingdings" panose="05000000000000000000" pitchFamily="2" charset="2"/>
              </a:rPr>
              <a:t>Veden puhdistaminen ja jäteveden käsittely 1,18 kWh/1000 litraa</a:t>
            </a:r>
          </a:p>
          <a:p>
            <a:pPr marL="285750" indent="-285750" algn="l">
              <a:buFontTx/>
              <a:buChar char="-"/>
            </a:pPr>
            <a:r>
              <a:rPr lang="fi-FI" sz="1800" dirty="0">
                <a:sym typeface="Wingdings" panose="05000000000000000000" pitchFamily="2" charset="2"/>
              </a:rPr>
              <a:t>Veden lämmitys + puhdistus + jäteveden käsittely yhteensä 25,54 kWh / 1000 litraa</a:t>
            </a:r>
          </a:p>
          <a:p>
            <a:pPr marL="285750" indent="-285750" algn="l">
              <a:buFontTx/>
              <a:buChar char="-"/>
            </a:pPr>
            <a:r>
              <a:rPr lang="fi-FI" sz="1800" dirty="0">
                <a:sym typeface="Wingdings" panose="05000000000000000000" pitchFamily="2" charset="2"/>
              </a:rPr>
              <a:t>Veden virtausnopeus 1,25 dl sekunnissa.</a:t>
            </a:r>
            <a:endParaRPr lang="fi-FI" sz="1800" dirty="0"/>
          </a:p>
          <a:p>
            <a:pPr algn="l"/>
            <a:endParaRPr lang="fi-FI" sz="18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0627914-DCA4-454A-8CF5-02AB5C4D0B0A}"/>
              </a:ext>
            </a:extLst>
          </p:cNvPr>
          <p:cNvSpPr txBox="1"/>
          <p:nvPr/>
        </p:nvSpPr>
        <p:spPr>
          <a:xfrm>
            <a:off x="320040" y="5375870"/>
            <a:ext cx="4489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80 </a:t>
            </a:r>
            <a:r>
              <a:rPr lang="fi-FI" sz="3200" dirty="0" err="1"/>
              <a:t>sek</a:t>
            </a:r>
            <a:r>
              <a:rPr lang="fi-FI" sz="3200" dirty="0"/>
              <a:t>/pv </a:t>
            </a:r>
            <a:r>
              <a:rPr lang="fi-FI" sz="3200" dirty="0">
                <a:sym typeface="Wingdings" panose="05000000000000000000" pitchFamily="2" charset="2"/>
              </a:rPr>
              <a:t> 93 km (co2)</a:t>
            </a:r>
            <a:endParaRPr lang="fi-FI" sz="3200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EAD26B78-2737-4966-A7F5-7CC5B9D9D9F9}"/>
              </a:ext>
            </a:extLst>
          </p:cNvPr>
          <p:cNvSpPr txBox="1"/>
          <p:nvPr/>
        </p:nvSpPr>
        <p:spPr>
          <a:xfrm>
            <a:off x="5812536" y="5372822"/>
            <a:ext cx="4489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5 min/pv </a:t>
            </a:r>
            <a:r>
              <a:rPr lang="fi-FI" sz="3200" dirty="0">
                <a:sym typeface="Wingdings" panose="05000000000000000000" pitchFamily="2" charset="2"/>
              </a:rPr>
              <a:t> 255 km (co2)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342164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Liikkuminen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DB272B-5B40-41E3-960B-1C69F5F01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5880" y="151889"/>
            <a:ext cx="6978126" cy="821847"/>
          </a:xfrm>
        </p:spPr>
        <p:txBody>
          <a:bodyPr>
            <a:normAutofit/>
          </a:bodyPr>
          <a:lstStyle/>
          <a:p>
            <a:pPr algn="l"/>
            <a:r>
              <a:rPr lang="fi-FI" sz="2800" dirty="0"/>
              <a:t>”Liiku lihasvoimalla, käytä julkista liikennettä.”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7E41BEAA-7B04-43F4-8284-A295DE476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831467"/>
            <a:ext cx="5859725" cy="5932870"/>
          </a:xfrm>
          <a:prstGeom prst="rect">
            <a:avLst/>
          </a:prstGeom>
        </p:spPr>
      </p:pic>
      <p:sp>
        <p:nvSpPr>
          <p:cNvPr id="6" name="Alaotsikko 2">
            <a:extLst>
              <a:ext uri="{FF2B5EF4-FFF2-40B4-BE49-F238E27FC236}">
                <a16:creationId xmlns:a16="http://schemas.microsoft.com/office/drawing/2014/main" id="{F3A8F2E5-CCD9-41F3-9A41-181ACF43EF8A}"/>
              </a:ext>
            </a:extLst>
          </p:cNvPr>
          <p:cNvSpPr txBox="1">
            <a:spLocks/>
          </p:cNvSpPr>
          <p:nvPr/>
        </p:nvSpPr>
        <p:spPr>
          <a:xfrm>
            <a:off x="6096000" y="3662865"/>
            <a:ext cx="5524870" cy="1432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/>
              <a:t>Normaali (sähkö)auton käyttömme viikossa 11,2 km.</a:t>
            </a:r>
          </a:p>
          <a:p>
            <a:pPr algn="l"/>
            <a:endParaRPr lang="fi-FI" dirty="0"/>
          </a:p>
          <a:p>
            <a:pPr algn="l"/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Maanantaiaamuisin vien lapset aamulla päiväkotiin, teen viikon ruokaostokset Mammutissa ja palaan kotiin.</a:t>
            </a:r>
          </a:p>
        </p:txBody>
      </p:sp>
    </p:spTree>
    <p:extLst>
      <p:ext uri="{BB962C8B-B14F-4D97-AF65-F5344CB8AC3E}">
        <p14:creationId xmlns:p14="http://schemas.microsoft.com/office/powerpoint/2010/main" val="383989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Liikkuminen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DB272B-5B40-41E3-960B-1C69F5F01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5880" y="151889"/>
            <a:ext cx="6978126" cy="821847"/>
          </a:xfrm>
        </p:spPr>
        <p:txBody>
          <a:bodyPr>
            <a:normAutofit/>
          </a:bodyPr>
          <a:lstStyle/>
          <a:p>
            <a:pPr algn="l"/>
            <a:r>
              <a:rPr lang="fi-FI" sz="2800" dirty="0"/>
              <a:t>”Liiku lihasvoimalla, käytä julkista liikennettä.”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BCD935D-BEA1-44FF-802F-9FD65B27E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950235"/>
            <a:ext cx="6438900" cy="5814101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F20FF622-691B-4D5C-AD9C-781BBA1C87CB}"/>
              </a:ext>
            </a:extLst>
          </p:cNvPr>
          <p:cNvSpPr txBox="1"/>
          <p:nvPr/>
        </p:nvSpPr>
        <p:spPr>
          <a:xfrm>
            <a:off x="6562726" y="1790700"/>
            <a:ext cx="56292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Muu arjen perusliikkuminen ti-pe yhteensä: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36 km raitiovaunulla ja </a:t>
            </a:r>
            <a:br>
              <a:rPr lang="fi-FI" dirty="0"/>
            </a:br>
            <a:r>
              <a:rPr lang="fi-FI" dirty="0"/>
              <a:t>6,75 km lihasvoimalla</a:t>
            </a:r>
          </a:p>
          <a:p>
            <a:endParaRPr lang="fi-FI" dirty="0"/>
          </a:p>
          <a:p>
            <a:r>
              <a:rPr lang="fi-FI" dirty="0"/>
              <a:t>Arkiliikkuminen yhteensä 54 km.</a:t>
            </a:r>
          </a:p>
          <a:p>
            <a:endParaRPr lang="fi-FI" dirty="0"/>
          </a:p>
          <a:p>
            <a:r>
              <a:rPr lang="fi-FI" dirty="0"/>
              <a:t>Bensa-autolla tehtynä arjen liikkuminen tuottaisi co2-päästöjä noin 7 kg viikossa (130g/km). Noin 46 arkiviikkona se tekee </a:t>
            </a:r>
            <a:r>
              <a:rPr lang="fi-FI" b="1" dirty="0"/>
              <a:t>322 kg </a:t>
            </a:r>
            <a:r>
              <a:rPr lang="fi-FI" dirty="0"/>
              <a:t>hiilidioksidia vuodessa.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9540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93663"/>
            <a:ext cx="9144000" cy="658812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Liikkumismuotojen edut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6" name="Alaotsikko 2">
            <a:extLst>
              <a:ext uri="{FF2B5EF4-FFF2-40B4-BE49-F238E27FC236}">
                <a16:creationId xmlns:a16="http://schemas.microsoft.com/office/drawing/2014/main" id="{F3A8F2E5-CCD9-41F3-9A41-181ACF43EF8A}"/>
              </a:ext>
            </a:extLst>
          </p:cNvPr>
          <p:cNvSpPr txBox="1">
            <a:spLocks/>
          </p:cNvSpPr>
          <p:nvPr/>
        </p:nvSpPr>
        <p:spPr>
          <a:xfrm>
            <a:off x="123825" y="1068986"/>
            <a:ext cx="3324225" cy="464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/>
              <a:t>Liikkumismuotojen edut:</a:t>
            </a:r>
          </a:p>
        </p:txBody>
      </p:sp>
      <p:sp>
        <p:nvSpPr>
          <p:cNvPr id="9" name="Alaotsikko 2">
            <a:extLst>
              <a:ext uri="{FF2B5EF4-FFF2-40B4-BE49-F238E27FC236}">
                <a16:creationId xmlns:a16="http://schemas.microsoft.com/office/drawing/2014/main" id="{E082BB9E-A74F-42E3-904A-C1A52748E8D8}"/>
              </a:ext>
            </a:extLst>
          </p:cNvPr>
          <p:cNvSpPr txBox="1">
            <a:spLocks/>
          </p:cNvSpPr>
          <p:nvPr/>
        </p:nvSpPr>
        <p:spPr>
          <a:xfrm>
            <a:off x="123824" y="1850036"/>
            <a:ext cx="3324225" cy="464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600" dirty="0"/>
              <a:t>1. Pysäkille meno voi olla hauskaa</a:t>
            </a:r>
          </a:p>
        </p:txBody>
      </p:sp>
      <p:pic>
        <p:nvPicPr>
          <p:cNvPr id="11" name="Kuva 10" descr="Kuva, joka sisältää kohteen luistelu, maa, ulko, poika&#10;&#10;Kuvaus luotu, erittäin korkea luotettavuus">
            <a:extLst>
              <a:ext uri="{FF2B5EF4-FFF2-40B4-BE49-F238E27FC236}">
                <a16:creationId xmlns:a16="http://schemas.microsoft.com/office/drawing/2014/main" id="{23E3BAD1-0428-49F8-8A3C-25401A2F2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91" y="2231741"/>
            <a:ext cx="4754684" cy="3557273"/>
          </a:xfrm>
          <a:prstGeom prst="rect">
            <a:avLst/>
          </a:prstGeom>
        </p:spPr>
      </p:pic>
      <p:sp>
        <p:nvSpPr>
          <p:cNvPr id="12" name="Alaotsikko 2">
            <a:extLst>
              <a:ext uri="{FF2B5EF4-FFF2-40B4-BE49-F238E27FC236}">
                <a16:creationId xmlns:a16="http://schemas.microsoft.com/office/drawing/2014/main" id="{DD0EAEA1-94FE-4AFB-9A8C-910EFAE2948F}"/>
              </a:ext>
            </a:extLst>
          </p:cNvPr>
          <p:cNvSpPr txBox="1">
            <a:spLocks/>
          </p:cNvSpPr>
          <p:nvPr/>
        </p:nvSpPr>
        <p:spPr>
          <a:xfrm>
            <a:off x="5976797" y="147336"/>
            <a:ext cx="3324225" cy="4645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600" dirty="0"/>
              <a:t>2. Kertyy hyvää arkiliikuntaa – esim. ylämäki pysäkiltä kotiin.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4EF4EFB-3885-4158-8072-095FE5B83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981" y="558609"/>
            <a:ext cx="4867275" cy="2076450"/>
          </a:xfrm>
          <a:prstGeom prst="rect">
            <a:avLst/>
          </a:prstGeom>
        </p:spPr>
      </p:pic>
      <p:sp>
        <p:nvSpPr>
          <p:cNvPr id="14" name="Alaotsikko 2">
            <a:extLst>
              <a:ext uri="{FF2B5EF4-FFF2-40B4-BE49-F238E27FC236}">
                <a16:creationId xmlns:a16="http://schemas.microsoft.com/office/drawing/2014/main" id="{51C1DD8A-8919-41BE-A6B6-4FDD07652A82}"/>
              </a:ext>
            </a:extLst>
          </p:cNvPr>
          <p:cNvSpPr txBox="1">
            <a:spLocks/>
          </p:cNvSpPr>
          <p:nvPr/>
        </p:nvSpPr>
        <p:spPr>
          <a:xfrm>
            <a:off x="9359783" y="3616597"/>
            <a:ext cx="2890977" cy="1079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600" dirty="0"/>
              <a:t>4. Välittömiä päästöjä ei synny lainkaan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Sähkön tuottamisesta syntyy mahdollisesti päästöjä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C640552-DFC3-49DA-8F4A-A7245649BA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42" y="2844166"/>
            <a:ext cx="2204867" cy="3919764"/>
          </a:xfrm>
          <a:prstGeom prst="rect">
            <a:avLst/>
          </a:prstGeom>
        </p:spPr>
      </p:pic>
      <p:pic>
        <p:nvPicPr>
          <p:cNvPr id="8" name="Kuva 7" descr="Kuva, joka sisältää kohteen tie, ulko, katu, auto&#10;&#10;Kuvaus luotu, erittäin korkea luotettavuus">
            <a:extLst>
              <a:ext uri="{FF2B5EF4-FFF2-40B4-BE49-F238E27FC236}">
                <a16:creationId xmlns:a16="http://schemas.microsoft.com/office/drawing/2014/main" id="{1031B796-A6EE-4E9E-B494-9884319A1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402692" y="4696286"/>
            <a:ext cx="2789307" cy="2161713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E2601DAD-07D2-4139-9D6A-FD99875526F5}"/>
              </a:ext>
            </a:extLst>
          </p:cNvPr>
          <p:cNvSpPr txBox="1"/>
          <p:nvPr/>
        </p:nvSpPr>
        <p:spPr>
          <a:xfrm>
            <a:off x="9987132" y="6919840"/>
            <a:ext cx="220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>
                <a:hlinkClick r:id="rId8" tooltip="http://www.flickr.com/photos/publik15/3831722520/"/>
              </a:rPr>
              <a:t>Tämä kuva</a:t>
            </a:r>
            <a:r>
              <a:rPr lang="fi-FI" sz="900"/>
              <a:t>, tekijä Tuntematon tekijä, käyttöoikeus: </a:t>
            </a:r>
            <a:r>
              <a:rPr lang="fi-FI" sz="900">
                <a:hlinkClick r:id="rId9" tooltip="https://creativecommons.org/licenses/by-nc-sa/3.0/"/>
              </a:rPr>
              <a:t>CC BY-SA-NC</a:t>
            </a:r>
            <a:endParaRPr lang="fi-FI" sz="900"/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0D239D6E-0C68-4ACA-AD16-7D47BC09CE46}"/>
              </a:ext>
            </a:extLst>
          </p:cNvPr>
          <p:cNvSpPr txBox="1">
            <a:spLocks/>
          </p:cNvSpPr>
          <p:nvPr/>
        </p:nvSpPr>
        <p:spPr>
          <a:xfrm>
            <a:off x="7336563" y="2821004"/>
            <a:ext cx="3324225" cy="4645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600" dirty="0"/>
              <a:t>3. Ratikassa voi kuunnella tai katsella jotakin hyödyllistä</a:t>
            </a:r>
          </a:p>
        </p:txBody>
      </p:sp>
    </p:spTree>
    <p:extLst>
      <p:ext uri="{BB962C8B-B14F-4D97-AF65-F5344CB8AC3E}">
        <p14:creationId xmlns:p14="http://schemas.microsoft.com/office/powerpoint/2010/main" val="342959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Jätteiden kierrätys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65009F07-42DB-46F0-A89C-B9F310A8DA43}"/>
              </a:ext>
            </a:extLst>
          </p:cNvPr>
          <p:cNvSpPr txBox="1">
            <a:spLocks/>
          </p:cNvSpPr>
          <p:nvPr/>
        </p:nvSpPr>
        <p:spPr>
          <a:xfrm>
            <a:off x="87785" y="1112787"/>
            <a:ext cx="7065489" cy="46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200" dirty="0">
                <a:latin typeface="Arial" panose="020B0604020202020204" pitchFamily="34" charset="0"/>
                <a:cs typeface="Arial" panose="020B0604020202020204" pitchFamily="34" charset="0"/>
              </a:rPr>
              <a:t>Kotitalousjätteemme viikon aikana 6.-12.5.2019:</a:t>
            </a:r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8382385C-16BD-4C0A-A559-72BB6F02B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033739"/>
              </p:ext>
            </p:extLst>
          </p:nvPr>
        </p:nvGraphicFramePr>
        <p:xfrm>
          <a:off x="0" y="1720577"/>
          <a:ext cx="388841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417">
                  <a:extLst>
                    <a:ext uri="{9D8B030D-6E8A-4147-A177-3AD203B41FA5}">
                      <a16:colId xmlns:a16="http://schemas.microsoft.com/office/drawing/2014/main" val="1534148659"/>
                    </a:ext>
                  </a:extLst>
                </a:gridCol>
                <a:gridCol w="1669002">
                  <a:extLst>
                    <a:ext uri="{9D8B030D-6E8A-4147-A177-3AD203B41FA5}">
                      <a16:colId xmlns:a16="http://schemas.microsoft.com/office/drawing/2014/main" val="1977378280"/>
                    </a:ext>
                  </a:extLst>
                </a:gridCol>
              </a:tblGrid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Laji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Määrä (kg)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493061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Biojäte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068714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Paperi ja pahvi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860412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Lasi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49107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Muovi ja metalli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41715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Sekajäte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25084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Yhteensä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b="1" dirty="0"/>
                        <a:t>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22511"/>
                  </a:ext>
                </a:extLst>
              </a:tr>
              <a:tr h="421756">
                <a:tc>
                  <a:txBody>
                    <a:bodyPr/>
                    <a:lstStyle/>
                    <a:p>
                      <a:r>
                        <a:rPr lang="fi-FI" sz="2400" dirty="0"/>
                        <a:t>Kierrätysaste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b="1" dirty="0"/>
                        <a:t>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904520"/>
                  </a:ext>
                </a:extLst>
              </a:tr>
            </a:tbl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501D3524-1734-4DAF-B59D-61A14A06A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089" y="3882635"/>
            <a:ext cx="3997911" cy="2991084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1AF488EB-C48A-47D4-B4FD-020DA2D1BCAD}"/>
              </a:ext>
            </a:extLst>
          </p:cNvPr>
          <p:cNvSpPr txBox="1">
            <a:spLocks/>
          </p:cNvSpPr>
          <p:nvPr/>
        </p:nvSpPr>
        <p:spPr>
          <a:xfrm>
            <a:off x="89262" y="5677409"/>
            <a:ext cx="3799157" cy="46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200" dirty="0">
                <a:latin typeface="Arial" panose="020B0604020202020204" pitchFamily="34" charset="0"/>
                <a:cs typeface="Arial" panose="020B0604020202020204" pitchFamily="34" charset="0"/>
              </a:rPr>
              <a:t>8,3kg * 52 = 431,6kg</a:t>
            </a:r>
          </a:p>
        </p:txBody>
      </p:sp>
      <p:pic>
        <p:nvPicPr>
          <p:cNvPr id="9" name="Kuva 8" descr="Kuva, joka sisältää kohteen kirja, hylly, sisä, teksti&#10;&#10;Kuvaus luotu, erittäin korkea luotettavuus">
            <a:extLst>
              <a:ext uri="{FF2B5EF4-FFF2-40B4-BE49-F238E27FC236}">
                <a16:creationId xmlns:a16="http://schemas.microsoft.com/office/drawing/2014/main" id="{801E63BD-A4B4-4AEA-8665-F4F001CBB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084" y="0"/>
            <a:ext cx="3866916" cy="386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33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Jätteiden kierrätys - biojäte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023264D3-651F-49A2-AB17-AD8784587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95" y="4927969"/>
            <a:ext cx="8419670" cy="1922208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57C89F2-0A58-400D-9815-4A5AFEBA0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7" y="861030"/>
            <a:ext cx="3336863" cy="1356077"/>
          </a:xfrm>
          <a:prstGeom prst="rect">
            <a:avLst/>
          </a:prstGeom>
        </p:spPr>
      </p:pic>
      <p:pic>
        <p:nvPicPr>
          <p:cNvPr id="4" name="Kuva 3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29DC009B-5DC4-4430-8354-C82C1B8819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7" y="2390487"/>
            <a:ext cx="3336863" cy="29413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F92D93F6-FC91-453A-8F51-4F64971448D9}"/>
              </a:ext>
            </a:extLst>
          </p:cNvPr>
          <p:cNvSpPr txBox="1">
            <a:spLocks/>
          </p:cNvSpPr>
          <p:nvPr/>
        </p:nvSpPr>
        <p:spPr>
          <a:xfrm>
            <a:off x="89270" y="5039681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Saru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utca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11</a:t>
            </a:r>
          </a:p>
        </p:txBody>
      </p:sp>
      <p:pic>
        <p:nvPicPr>
          <p:cNvPr id="6" name="Kuva 5" descr="Kuva, joka sisältää kohteen ulko, maa, istuminen&#10;&#10;Kuvaus luotu, korkea luotettavuus">
            <a:extLst>
              <a:ext uri="{FF2B5EF4-FFF2-40B4-BE49-F238E27FC236}">
                <a16:creationId xmlns:a16="http://schemas.microsoft.com/office/drawing/2014/main" id="{D7930CCC-B745-4B23-86D8-AE79CAF25B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019" y="665162"/>
            <a:ext cx="5514049" cy="41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15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Kertakäyttöpakkausten välttäminen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4" name="Kuva 3" descr="Kuva, joka sisältää kohteen ruoka, vihannes, pöytä, maa&#10;&#10;Kuvaus luotu, korkea luotettavuus">
            <a:extLst>
              <a:ext uri="{FF2B5EF4-FFF2-40B4-BE49-F238E27FC236}">
                <a16:creationId xmlns:a16="http://schemas.microsoft.com/office/drawing/2014/main" id="{5617C267-3BD6-4B3C-BE5D-9A6C27E118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735275"/>
            <a:ext cx="6580249" cy="3849474"/>
          </a:xfrm>
          <a:prstGeom prst="rect">
            <a:avLst/>
          </a:prstGeom>
        </p:spPr>
      </p:pic>
      <p:pic>
        <p:nvPicPr>
          <p:cNvPr id="10" name="Kuva 9" descr="Kuva, joka sisältää kohteen ruoka, muovi, laukku, pöytä&#10;&#10;Kuvaus luotu, erittäin korkea luotettavuus">
            <a:extLst>
              <a:ext uri="{FF2B5EF4-FFF2-40B4-BE49-F238E27FC236}">
                <a16:creationId xmlns:a16="http://schemas.microsoft.com/office/drawing/2014/main" id="{D735579D-47A1-4927-9400-0B35BD13BC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89" y="2628656"/>
            <a:ext cx="6284911" cy="4229344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9D602B72-C763-4CA9-A0EE-2B3F9A0530AF}"/>
              </a:ext>
            </a:extLst>
          </p:cNvPr>
          <p:cNvSpPr txBox="1"/>
          <p:nvPr/>
        </p:nvSpPr>
        <p:spPr>
          <a:xfrm>
            <a:off x="7608164" y="1225117"/>
            <a:ext cx="4395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i-FI" sz="2000" dirty="0"/>
              <a:t>Kauppahallista suoraan </a:t>
            </a:r>
            <a:r>
              <a:rPr lang="fi-FI" sz="2000" dirty="0" err="1"/>
              <a:t>kestokassiin</a:t>
            </a:r>
            <a:endParaRPr lang="fi-FI" sz="2000" dirty="0"/>
          </a:p>
          <a:p>
            <a:pPr marL="457200" indent="-457200">
              <a:buAutoNum type="arabicPeriod"/>
            </a:pPr>
            <a:r>
              <a:rPr lang="fi-FI" sz="2000" dirty="0"/>
              <a:t>Kaupasta </a:t>
            </a:r>
            <a:r>
              <a:rPr lang="fi-FI" sz="2000" dirty="0" err="1"/>
              <a:t>kestopusseihin</a:t>
            </a:r>
            <a:r>
              <a:rPr lang="fi-FI" sz="2000" dirty="0"/>
              <a:t>.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8836C5C4-C7E9-4F63-8052-86A155AB855F}"/>
              </a:ext>
            </a:extLst>
          </p:cNvPr>
          <p:cNvSpPr txBox="1"/>
          <p:nvPr/>
        </p:nvSpPr>
        <p:spPr>
          <a:xfrm>
            <a:off x="123825" y="4632374"/>
            <a:ext cx="5602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8 </a:t>
            </a:r>
            <a:r>
              <a:rPr lang="fi-FI" dirty="0" err="1"/>
              <a:t>seurantaviikon</a:t>
            </a:r>
            <a:r>
              <a:rPr lang="fi-FI" dirty="0"/>
              <a:t> aikana olen korvannut </a:t>
            </a:r>
            <a:r>
              <a:rPr lang="fi-FI" dirty="0" err="1"/>
              <a:t>kestopusseilla</a:t>
            </a:r>
            <a:r>
              <a:rPr lang="fi-FI" dirty="0"/>
              <a:t> yhteensä 141 kertakäyttöpakkausta. </a:t>
            </a:r>
            <a:r>
              <a:rPr lang="fi-FI" dirty="0" err="1"/>
              <a:t>Vuositasolla</a:t>
            </a:r>
            <a:r>
              <a:rPr lang="fi-FI" dirty="0"/>
              <a:t> se viittaa noin 900 muovipussin tai muun pakkauksen säästöön. </a:t>
            </a:r>
          </a:p>
        </p:txBody>
      </p:sp>
      <p:cxnSp>
        <p:nvCxnSpPr>
          <p:cNvPr id="8" name="Suora nuoliyhdysviiva 7">
            <a:extLst>
              <a:ext uri="{FF2B5EF4-FFF2-40B4-BE49-F238E27FC236}">
                <a16:creationId xmlns:a16="http://schemas.microsoft.com/office/drawing/2014/main" id="{A910930C-16D3-4203-9F54-54B7979A9A6B}"/>
              </a:ext>
            </a:extLst>
          </p:cNvPr>
          <p:cNvCxnSpPr>
            <a:cxnSpLocks/>
          </p:cNvCxnSpPr>
          <p:nvPr/>
        </p:nvCxnSpPr>
        <p:spPr>
          <a:xfrm flipH="1">
            <a:off x="6862439" y="1447060"/>
            <a:ext cx="745726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nuoliyhdysviiva 10">
            <a:extLst>
              <a:ext uri="{FF2B5EF4-FFF2-40B4-BE49-F238E27FC236}">
                <a16:creationId xmlns:a16="http://schemas.microsoft.com/office/drawing/2014/main" id="{E02CDF92-413E-4299-B33F-ECD6CB9DA84D}"/>
              </a:ext>
            </a:extLst>
          </p:cNvPr>
          <p:cNvCxnSpPr>
            <a:cxnSpLocks/>
          </p:cNvCxnSpPr>
          <p:nvPr/>
        </p:nvCxnSpPr>
        <p:spPr>
          <a:xfrm>
            <a:off x="9907481" y="1933004"/>
            <a:ext cx="0" cy="632643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596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Kertakäyttöpakkausten välttäminen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8836C5C4-C7E9-4F63-8052-86A155AB855F}"/>
              </a:ext>
            </a:extLst>
          </p:cNvPr>
          <p:cNvSpPr txBox="1"/>
          <p:nvPr/>
        </p:nvSpPr>
        <p:spPr>
          <a:xfrm>
            <a:off x="123825" y="5404735"/>
            <a:ext cx="560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3. Zero </a:t>
            </a:r>
            <a:r>
              <a:rPr lang="fi-FI" dirty="0" err="1"/>
              <a:t>waste</a:t>
            </a:r>
            <a:r>
              <a:rPr lang="fi-FI" dirty="0"/>
              <a:t> kaupasta omiin pakkauksiin.</a:t>
            </a:r>
          </a:p>
        </p:txBody>
      </p:sp>
      <p:pic>
        <p:nvPicPr>
          <p:cNvPr id="6" name="Kuva 5" descr="Kuva, joka sisältää kohteen sisä, ruoka, pöytä, seinä&#10;&#10;Kuvaus luotu, erittäin korkea luotettavuus">
            <a:extLst>
              <a:ext uri="{FF2B5EF4-FFF2-40B4-BE49-F238E27FC236}">
                <a16:creationId xmlns:a16="http://schemas.microsoft.com/office/drawing/2014/main" id="{2D145409-DC7E-4466-8824-3CEE8043B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502"/>
            <a:ext cx="6362700" cy="3579019"/>
          </a:xfrm>
          <a:prstGeom prst="rect">
            <a:avLst/>
          </a:prstGeom>
        </p:spPr>
      </p:pic>
      <p:pic>
        <p:nvPicPr>
          <p:cNvPr id="8" name="Kuva 7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E00728DD-4E70-4E97-8B35-4CA4ED548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07" y="3501284"/>
            <a:ext cx="4360593" cy="33567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2CC69C7D-B332-4E6A-8448-21D54FD06A35}"/>
              </a:ext>
            </a:extLst>
          </p:cNvPr>
          <p:cNvSpPr txBox="1">
            <a:spLocks/>
          </p:cNvSpPr>
          <p:nvPr/>
        </p:nvSpPr>
        <p:spPr>
          <a:xfrm>
            <a:off x="6370238" y="6140510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Fö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utca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79</a:t>
            </a:r>
          </a:p>
        </p:txBody>
      </p:sp>
      <p:pic>
        <p:nvPicPr>
          <p:cNvPr id="11" name="Kuva 10" descr="Kuva, joka sisältää kohteen objekti&#10;&#10;Kuvaus luotu, erittäin korkea luotettavuus">
            <a:extLst>
              <a:ext uri="{FF2B5EF4-FFF2-40B4-BE49-F238E27FC236}">
                <a16:creationId xmlns:a16="http://schemas.microsoft.com/office/drawing/2014/main" id="{09F10476-E540-4370-A35E-68FD95DFE1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07" y="484052"/>
            <a:ext cx="3021561" cy="3017232"/>
          </a:xfrm>
          <a:prstGeom prst="rect">
            <a:avLst/>
          </a:prstGeom>
        </p:spPr>
      </p:pic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6EDD9188-ACFF-4351-8B40-3D2403D67B56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2924961" y="4632373"/>
            <a:ext cx="0" cy="772362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378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Kertakäyttöpakkausten välttäminen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2CC69C7D-B332-4E6A-8448-21D54FD06A35}"/>
              </a:ext>
            </a:extLst>
          </p:cNvPr>
          <p:cNvSpPr txBox="1">
            <a:spLocks/>
          </p:cNvSpPr>
          <p:nvPr/>
        </p:nvSpPr>
        <p:spPr>
          <a:xfrm>
            <a:off x="8560988" y="2347220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Katona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József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utca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9-11</a:t>
            </a:r>
          </a:p>
        </p:txBody>
      </p:sp>
      <p:pic>
        <p:nvPicPr>
          <p:cNvPr id="4" name="Kuva 3" descr="Kuva, joka sisältää kohteen teksti&#10;&#10;Kuvaus luotu, korkea luotettavuus">
            <a:extLst>
              <a:ext uri="{FF2B5EF4-FFF2-40B4-BE49-F238E27FC236}">
                <a16:creationId xmlns:a16="http://schemas.microsoft.com/office/drawing/2014/main" id="{7FDA05FA-A8D3-40F3-BA14-D7027F6E1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588" y="843402"/>
            <a:ext cx="4305300" cy="2152650"/>
          </a:xfrm>
          <a:prstGeom prst="rect">
            <a:avLst/>
          </a:prstGeom>
        </p:spPr>
      </p:pic>
      <p:pic>
        <p:nvPicPr>
          <p:cNvPr id="13" name="Kuva 12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9784B00E-2112-4585-B107-7D71826B6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85" y="2994583"/>
            <a:ext cx="5188016" cy="38634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Kuva 17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81D60143-9FD0-48A4-A4B8-3A8DAAE69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4583"/>
            <a:ext cx="4325021" cy="38634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Otsikko 1">
            <a:extLst>
              <a:ext uri="{FF2B5EF4-FFF2-40B4-BE49-F238E27FC236}">
                <a16:creationId xmlns:a16="http://schemas.microsoft.com/office/drawing/2014/main" id="{4FC36FED-6867-42E5-959A-259436F6792B}"/>
              </a:ext>
            </a:extLst>
          </p:cNvPr>
          <p:cNvSpPr txBox="1">
            <a:spLocks/>
          </p:cNvSpPr>
          <p:nvPr/>
        </p:nvSpPr>
        <p:spPr>
          <a:xfrm>
            <a:off x="0" y="2335771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Karinthy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Frigyes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út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14</a:t>
            </a:r>
          </a:p>
        </p:txBody>
      </p:sp>
    </p:spTree>
    <p:extLst>
      <p:ext uri="{BB962C8B-B14F-4D97-AF65-F5344CB8AC3E}">
        <p14:creationId xmlns:p14="http://schemas.microsoft.com/office/powerpoint/2010/main" val="2253492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fi-FI" sz="5100" dirty="0">
                <a:latin typeface="Arial" panose="020B0604020202020204" pitchFamily="34" charset="0"/>
                <a:cs typeface="Arial" panose="020B0604020202020204" pitchFamily="34" charset="0"/>
              </a:rPr>
              <a:t>Kertakäyttöpakkausten välttäminen</a:t>
            </a:r>
          </a:p>
        </p:txBody>
      </p:sp>
      <p:pic>
        <p:nvPicPr>
          <p:cNvPr id="6" name="Kuva 5" descr="Kuva, joka sisältää kohteen rakennus&#10;&#10;Kuvaus luotu, erittäin korkea luotettavuus">
            <a:extLst>
              <a:ext uri="{FF2B5EF4-FFF2-40B4-BE49-F238E27FC236}">
                <a16:creationId xmlns:a16="http://schemas.microsoft.com/office/drawing/2014/main" id="{C5723FF2-15CE-40A0-BBB7-40B4566D1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7" r="12673" b="-1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10" name="Kuva 9" descr="Kuva, joka sisältää kohteen sisä&#10;&#10;Kuvaus luotu, korkea luotettavuus">
            <a:extLst>
              <a:ext uri="{FF2B5EF4-FFF2-40B4-BE49-F238E27FC236}">
                <a16:creationId xmlns:a16="http://schemas.microsoft.com/office/drawing/2014/main" id="{2EB048F6-2ADD-499F-B1FB-F51A412286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r="30766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8" name="Kuva 7" descr="Kuva, joka sisältää kohteen hylly, sisä, pullo, seinä&#10;&#10;Kuvaus luotu, erittäin korkea luotettavuus">
            <a:extLst>
              <a:ext uri="{FF2B5EF4-FFF2-40B4-BE49-F238E27FC236}">
                <a16:creationId xmlns:a16="http://schemas.microsoft.com/office/drawing/2014/main" id="{0325B3C7-347B-4AB3-A2D7-71B7C03F30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4" r="13055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C06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769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Sähkö – </a:t>
            </a: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”Osta ympäristöystävällistä sähköä.”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2CC69C7D-B332-4E6A-8448-21D54FD06A35}"/>
              </a:ext>
            </a:extLst>
          </p:cNvPr>
          <p:cNvSpPr txBox="1">
            <a:spLocks/>
          </p:cNvSpPr>
          <p:nvPr/>
        </p:nvSpPr>
        <p:spPr>
          <a:xfrm>
            <a:off x="7815263" y="2899934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Szeretlek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Magyarorzág.hu</a:t>
            </a:r>
          </a:p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3.5.2019</a:t>
            </a:r>
          </a:p>
        </p:txBody>
      </p:sp>
      <p:sp>
        <p:nvSpPr>
          <p:cNvPr id="19" name="Otsikko 1">
            <a:extLst>
              <a:ext uri="{FF2B5EF4-FFF2-40B4-BE49-F238E27FC236}">
                <a16:creationId xmlns:a16="http://schemas.microsoft.com/office/drawing/2014/main" id="{4FC36FED-6867-42E5-959A-259436F6792B}"/>
              </a:ext>
            </a:extLst>
          </p:cNvPr>
          <p:cNvSpPr txBox="1">
            <a:spLocks/>
          </p:cNvSpPr>
          <p:nvPr/>
        </p:nvSpPr>
        <p:spPr>
          <a:xfrm>
            <a:off x="43190" y="446727"/>
            <a:ext cx="4990446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www.sahkovertailu.fi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, suodatus Eko-sähkö</a:t>
            </a:r>
          </a:p>
        </p:txBody>
      </p:sp>
      <p:pic>
        <p:nvPicPr>
          <p:cNvPr id="6" name="Kuva 5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B08BA771-CFAE-4B4A-B86D-7C10A9E2B7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" y="1095188"/>
            <a:ext cx="7361893" cy="2882004"/>
          </a:xfrm>
          <a:prstGeom prst="rect">
            <a:avLst/>
          </a:prstGeom>
        </p:spPr>
      </p:pic>
      <p:pic>
        <p:nvPicPr>
          <p:cNvPr id="8" name="Kuva 7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F2DD20E1-5464-470F-9C0C-23E7DEEFF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595" y="3558746"/>
            <a:ext cx="4270405" cy="3299254"/>
          </a:xfrm>
          <a:prstGeom prst="rect">
            <a:avLst/>
          </a:prstGeom>
        </p:spPr>
      </p:pic>
      <p:pic>
        <p:nvPicPr>
          <p:cNvPr id="10" name="Kuva 9" descr="Kuva, joka sisältää kohteen näyttökuva&#10;&#10;Kuvaus luotu, korkea luotettavuus">
            <a:extLst>
              <a:ext uri="{FF2B5EF4-FFF2-40B4-BE49-F238E27FC236}">
                <a16:creationId xmlns:a16="http://schemas.microsoft.com/office/drawing/2014/main" id="{5925C827-B34B-46B2-9998-1DF077A926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4876"/>
            <a:ext cx="5459744" cy="2743124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4A2E637D-6D79-4772-B863-AC64C2257CE9}"/>
              </a:ext>
            </a:extLst>
          </p:cNvPr>
          <p:cNvSpPr txBox="1">
            <a:spLocks/>
          </p:cNvSpPr>
          <p:nvPr/>
        </p:nvSpPr>
        <p:spPr>
          <a:xfrm>
            <a:off x="5455280" y="6203914"/>
            <a:ext cx="1949804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Origo.hu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23.11.2018</a:t>
            </a:r>
          </a:p>
        </p:txBody>
      </p:sp>
    </p:spTree>
    <p:extLst>
      <p:ext uri="{BB962C8B-B14F-4D97-AF65-F5344CB8AC3E}">
        <p14:creationId xmlns:p14="http://schemas.microsoft.com/office/powerpoint/2010/main" val="1545960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Sähkö – </a:t>
            </a: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”Vaihda LED-lamppuihin.”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2CC69C7D-B332-4E6A-8448-21D54FD06A35}"/>
              </a:ext>
            </a:extLst>
          </p:cNvPr>
          <p:cNvSpPr txBox="1">
            <a:spLocks/>
          </p:cNvSpPr>
          <p:nvPr/>
        </p:nvSpPr>
        <p:spPr>
          <a:xfrm>
            <a:off x="4038600" y="883265"/>
            <a:ext cx="5054346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1993		   2006		      2011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4A2E637D-6D79-4772-B863-AC64C2257CE9}"/>
              </a:ext>
            </a:extLst>
          </p:cNvPr>
          <p:cNvSpPr txBox="1">
            <a:spLocks/>
          </p:cNvSpPr>
          <p:nvPr/>
        </p:nvSpPr>
        <p:spPr>
          <a:xfrm>
            <a:off x="232089" y="2546287"/>
            <a:ext cx="11727821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https://www.vattenfall.fi/4a8af8/globalassets/energianeuvonta/kodin-sahkonkulutus/kotitalouksien_sahkonkaytto_2011_tutkimusraportti.pdf</a:t>
            </a:r>
          </a:p>
        </p:txBody>
      </p:sp>
      <p:pic>
        <p:nvPicPr>
          <p:cNvPr id="4" name="Kuva 3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77C89612-4A2C-40B0-8E1D-958EF16EB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4" y="1542077"/>
            <a:ext cx="8794242" cy="1333616"/>
          </a:xfrm>
          <a:prstGeom prst="rect">
            <a:avLst/>
          </a:prstGeom>
        </p:spPr>
      </p:pic>
      <p:sp>
        <p:nvSpPr>
          <p:cNvPr id="7" name="Ellipsi 6">
            <a:extLst>
              <a:ext uri="{FF2B5EF4-FFF2-40B4-BE49-F238E27FC236}">
                <a16:creationId xmlns:a16="http://schemas.microsoft.com/office/drawing/2014/main" id="{73A3AC48-3544-4313-B102-F5572B550E32}"/>
              </a:ext>
            </a:extLst>
          </p:cNvPr>
          <p:cNvSpPr/>
          <p:nvPr/>
        </p:nvSpPr>
        <p:spPr>
          <a:xfrm>
            <a:off x="6153149" y="1993837"/>
            <a:ext cx="981075" cy="5905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7716D5B0-93D0-48D8-9EE2-B05146835F52}"/>
              </a:ext>
            </a:extLst>
          </p:cNvPr>
          <p:cNvSpPr/>
          <p:nvPr/>
        </p:nvSpPr>
        <p:spPr>
          <a:xfrm>
            <a:off x="8188010" y="1993837"/>
            <a:ext cx="981075" cy="5905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 descr="Kuva, joka sisältää kohteen rakennus, ulko&#10;&#10;Kuvaus luotu, korkea luotettavuus">
            <a:extLst>
              <a:ext uri="{FF2B5EF4-FFF2-40B4-BE49-F238E27FC236}">
                <a16:creationId xmlns:a16="http://schemas.microsoft.com/office/drawing/2014/main" id="{E8116640-7941-4C4A-ABB4-281C9AB9BC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7089"/>
            <a:ext cx="4840409" cy="3621409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5E224A1B-E904-44A2-8B13-CF80323D22E8}"/>
              </a:ext>
            </a:extLst>
          </p:cNvPr>
          <p:cNvSpPr txBox="1"/>
          <p:nvPr/>
        </p:nvSpPr>
        <p:spPr>
          <a:xfrm>
            <a:off x="5158975" y="3629763"/>
            <a:ext cx="677621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20W kulutuksella 25W hehkulamppua vastaava valaistus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3W kulutuksella 35W hehkulamppua vastaava valaistus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LED-lampulla 85% pienempi sähkönkulutus, mutta 40%</a:t>
            </a:r>
            <a:br>
              <a:rPr lang="fi-FI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tehokkaampi valaistus!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Jos poltetaan 4 tuntia päivässä, säästö vuodessa (á 12 </a:t>
            </a:r>
            <a:r>
              <a:rPr lang="fi-FI" dirty="0" err="1">
                <a:latin typeface="Arial" panose="020B0604020202020204" pitchFamily="34" charset="0"/>
                <a:cs typeface="Arial" panose="020B0604020202020204" pitchFamily="34" charset="0"/>
              </a:rPr>
              <a:t>snt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kWh)</a:t>
            </a: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on noin 3€ (HUF 1000) per lamppu.</a:t>
            </a:r>
          </a:p>
        </p:txBody>
      </p:sp>
      <p:cxnSp>
        <p:nvCxnSpPr>
          <p:cNvPr id="18" name="Suora nuoliyhdysviiva 17">
            <a:extLst>
              <a:ext uri="{FF2B5EF4-FFF2-40B4-BE49-F238E27FC236}">
                <a16:creationId xmlns:a16="http://schemas.microsoft.com/office/drawing/2014/main" id="{F3924823-5126-48D6-91DD-2E06BB60884F}"/>
              </a:ext>
            </a:extLst>
          </p:cNvPr>
          <p:cNvCxnSpPr/>
          <p:nvPr/>
        </p:nvCxnSpPr>
        <p:spPr>
          <a:xfrm flipH="1">
            <a:off x="2698812" y="3808520"/>
            <a:ext cx="2396971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nuoliyhdysviiva 19">
            <a:extLst>
              <a:ext uri="{FF2B5EF4-FFF2-40B4-BE49-F238E27FC236}">
                <a16:creationId xmlns:a16="http://schemas.microsoft.com/office/drawing/2014/main" id="{F715BDA7-78C6-4098-B87B-54A53699F805}"/>
              </a:ext>
            </a:extLst>
          </p:cNvPr>
          <p:cNvCxnSpPr>
            <a:cxnSpLocks/>
          </p:cNvCxnSpPr>
          <p:nvPr/>
        </p:nvCxnSpPr>
        <p:spPr>
          <a:xfrm flipH="1" flipV="1">
            <a:off x="4421080" y="4643021"/>
            <a:ext cx="737895" cy="1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29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A3C0B0F-06F6-458D-A482-1BC0380B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35" y="1602050"/>
            <a:ext cx="10322615" cy="413562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Sähkö – </a:t>
            </a: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”Vaihda LED-lamppuihin.”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4A2E637D-6D79-4772-B863-AC64C2257CE9}"/>
              </a:ext>
            </a:extLst>
          </p:cNvPr>
          <p:cNvSpPr txBox="1">
            <a:spLocks/>
          </p:cNvSpPr>
          <p:nvPr/>
        </p:nvSpPr>
        <p:spPr>
          <a:xfrm>
            <a:off x="10118368" y="1122363"/>
            <a:ext cx="1102082" cy="386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Ó </a:t>
            </a:r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utca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19</a:t>
            </a:r>
          </a:p>
        </p:txBody>
      </p:sp>
      <p:cxnSp>
        <p:nvCxnSpPr>
          <p:cNvPr id="18" name="Suora nuoliyhdysviiva 17">
            <a:extLst>
              <a:ext uri="{FF2B5EF4-FFF2-40B4-BE49-F238E27FC236}">
                <a16:creationId xmlns:a16="http://schemas.microsoft.com/office/drawing/2014/main" id="{F3924823-5126-48D6-91DD-2E06BB60884F}"/>
              </a:ext>
            </a:extLst>
          </p:cNvPr>
          <p:cNvCxnSpPr>
            <a:cxnSpLocks/>
          </p:cNvCxnSpPr>
          <p:nvPr/>
        </p:nvCxnSpPr>
        <p:spPr>
          <a:xfrm flipH="1">
            <a:off x="1788155" y="1508919"/>
            <a:ext cx="955045" cy="2039704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nuoliyhdysviiva 19">
            <a:extLst>
              <a:ext uri="{FF2B5EF4-FFF2-40B4-BE49-F238E27FC236}">
                <a16:creationId xmlns:a16="http://schemas.microsoft.com/office/drawing/2014/main" id="{F715BDA7-78C6-4098-B87B-54A53699F805}"/>
              </a:ext>
            </a:extLst>
          </p:cNvPr>
          <p:cNvCxnSpPr>
            <a:cxnSpLocks/>
          </p:cNvCxnSpPr>
          <p:nvPr/>
        </p:nvCxnSpPr>
        <p:spPr>
          <a:xfrm flipH="1">
            <a:off x="10039350" y="1508919"/>
            <a:ext cx="79020" cy="367506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tsikko 1">
            <a:extLst>
              <a:ext uri="{FF2B5EF4-FFF2-40B4-BE49-F238E27FC236}">
                <a16:creationId xmlns:a16="http://schemas.microsoft.com/office/drawing/2014/main" id="{58F781CC-4CB7-4910-B562-EEF2094E0C79}"/>
              </a:ext>
            </a:extLst>
          </p:cNvPr>
          <p:cNvSpPr txBox="1">
            <a:spLocks/>
          </p:cNvSpPr>
          <p:nvPr/>
        </p:nvSpPr>
        <p:spPr>
          <a:xfrm>
            <a:off x="2403118" y="1088835"/>
            <a:ext cx="1578332" cy="386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Alkotás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utca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13</a:t>
            </a:r>
          </a:p>
        </p:txBody>
      </p:sp>
      <p:sp>
        <p:nvSpPr>
          <p:cNvPr id="17" name="Otsikko 1">
            <a:extLst>
              <a:ext uri="{FF2B5EF4-FFF2-40B4-BE49-F238E27FC236}">
                <a16:creationId xmlns:a16="http://schemas.microsoft.com/office/drawing/2014/main" id="{897985B5-4A01-4C5B-A493-455EE8F11C25}"/>
              </a:ext>
            </a:extLst>
          </p:cNvPr>
          <p:cNvSpPr txBox="1">
            <a:spLocks/>
          </p:cNvSpPr>
          <p:nvPr/>
        </p:nvSpPr>
        <p:spPr>
          <a:xfrm>
            <a:off x="2536468" y="5695156"/>
            <a:ext cx="1102082" cy="386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Györi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út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cxnSp>
        <p:nvCxnSpPr>
          <p:cNvPr id="21" name="Suora nuoliyhdysviiva 20">
            <a:extLst>
              <a:ext uri="{FF2B5EF4-FFF2-40B4-BE49-F238E27FC236}">
                <a16:creationId xmlns:a16="http://schemas.microsoft.com/office/drawing/2014/main" id="{7D1EDC31-3E4E-402E-81D5-60B33417E080}"/>
              </a:ext>
            </a:extLst>
          </p:cNvPr>
          <p:cNvCxnSpPr>
            <a:cxnSpLocks/>
          </p:cNvCxnSpPr>
          <p:nvPr/>
        </p:nvCxnSpPr>
        <p:spPr>
          <a:xfrm flipH="1" flipV="1">
            <a:off x="2400300" y="5495926"/>
            <a:ext cx="340082" cy="31988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803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Sähkö – </a:t>
            </a:r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”Oikeat kulutustavat.”</a:t>
            </a:r>
            <a:endParaRPr lang="fi-FI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6" name="Räjähdys: 8 pistettä 5">
            <a:extLst>
              <a:ext uri="{FF2B5EF4-FFF2-40B4-BE49-F238E27FC236}">
                <a16:creationId xmlns:a16="http://schemas.microsoft.com/office/drawing/2014/main" id="{846B189B-E05F-4554-8244-24D6CA9005A3}"/>
              </a:ext>
            </a:extLst>
          </p:cNvPr>
          <p:cNvSpPr/>
          <p:nvPr/>
        </p:nvSpPr>
        <p:spPr>
          <a:xfrm>
            <a:off x="123825" y="599317"/>
            <a:ext cx="4523575" cy="2419091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Valot päällä vain niissä huoneissa, joissa on joku</a:t>
            </a:r>
          </a:p>
        </p:txBody>
      </p:sp>
      <p:sp>
        <p:nvSpPr>
          <p:cNvPr id="16" name="Räjähdys: 8 pistettä 15">
            <a:extLst>
              <a:ext uri="{FF2B5EF4-FFF2-40B4-BE49-F238E27FC236}">
                <a16:creationId xmlns:a16="http://schemas.microsoft.com/office/drawing/2014/main" id="{2927CDA1-D690-471B-A760-A813BCD64294}"/>
              </a:ext>
            </a:extLst>
          </p:cNvPr>
          <p:cNvSpPr/>
          <p:nvPr/>
        </p:nvSpPr>
        <p:spPr>
          <a:xfrm>
            <a:off x="6317943" y="18081"/>
            <a:ext cx="4581525" cy="2714614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Älä pidä laitteita turhaan päällä (esim. televisio).</a:t>
            </a:r>
          </a:p>
        </p:txBody>
      </p:sp>
      <p:sp>
        <p:nvSpPr>
          <p:cNvPr id="17" name="Räjähdys: 8 pistettä 16">
            <a:extLst>
              <a:ext uri="{FF2B5EF4-FFF2-40B4-BE49-F238E27FC236}">
                <a16:creationId xmlns:a16="http://schemas.microsoft.com/office/drawing/2014/main" id="{6E3A2022-4C4E-407E-B856-C56CAD756412}"/>
              </a:ext>
            </a:extLst>
          </p:cNvPr>
          <p:cNvSpPr/>
          <p:nvPr/>
        </p:nvSpPr>
        <p:spPr>
          <a:xfrm>
            <a:off x="8321816" y="2393470"/>
            <a:ext cx="3796253" cy="2455358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Pese vain täysiä koneellisia.</a:t>
            </a:r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B8B09DF5-4E72-40B0-8777-EEA178A37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712265"/>
              </p:ext>
            </p:extLst>
          </p:nvPr>
        </p:nvGraphicFramePr>
        <p:xfrm>
          <a:off x="54569" y="5527767"/>
          <a:ext cx="955106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766">
                  <a:extLst>
                    <a:ext uri="{9D8B030D-6E8A-4147-A177-3AD203B41FA5}">
                      <a16:colId xmlns:a16="http://schemas.microsoft.com/office/drawing/2014/main" val="3101136168"/>
                    </a:ext>
                  </a:extLst>
                </a:gridCol>
                <a:gridCol w="2387766">
                  <a:extLst>
                    <a:ext uri="{9D8B030D-6E8A-4147-A177-3AD203B41FA5}">
                      <a16:colId xmlns:a16="http://schemas.microsoft.com/office/drawing/2014/main" val="1060137777"/>
                    </a:ext>
                  </a:extLst>
                </a:gridCol>
                <a:gridCol w="2387766">
                  <a:extLst>
                    <a:ext uri="{9D8B030D-6E8A-4147-A177-3AD203B41FA5}">
                      <a16:colId xmlns:a16="http://schemas.microsoft.com/office/drawing/2014/main" val="204099980"/>
                    </a:ext>
                  </a:extLst>
                </a:gridCol>
                <a:gridCol w="2387766">
                  <a:extLst>
                    <a:ext uri="{9D8B030D-6E8A-4147-A177-3AD203B41FA5}">
                      <a16:colId xmlns:a16="http://schemas.microsoft.com/office/drawing/2014/main" val="759723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Sähkönkulutus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kWh/vko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kWh/v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%-osuus esimerkistä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3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Esimerkkiperhe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62,5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68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Meidän perhe 8.-15.5.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36,4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05271"/>
                  </a:ext>
                </a:extLst>
              </a:tr>
            </a:tbl>
          </a:graphicData>
        </a:graphic>
      </p:graphicFrame>
      <p:sp>
        <p:nvSpPr>
          <p:cNvPr id="8" name="Otsikko 1">
            <a:extLst>
              <a:ext uri="{FF2B5EF4-FFF2-40B4-BE49-F238E27FC236}">
                <a16:creationId xmlns:a16="http://schemas.microsoft.com/office/drawing/2014/main" id="{A804F3A8-7E98-48C7-9563-B2A0F85E7427}"/>
              </a:ext>
            </a:extLst>
          </p:cNvPr>
          <p:cNvSpPr txBox="1">
            <a:spLocks/>
          </p:cNvSpPr>
          <p:nvPr/>
        </p:nvSpPr>
        <p:spPr>
          <a:xfrm>
            <a:off x="189344" y="5132333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15C52514-E2FC-4B85-9704-634A56C6A980}"/>
              </a:ext>
            </a:extLst>
          </p:cNvPr>
          <p:cNvSpPr txBox="1">
            <a:spLocks/>
          </p:cNvSpPr>
          <p:nvPr/>
        </p:nvSpPr>
        <p:spPr>
          <a:xfrm>
            <a:off x="0" y="4868955"/>
            <a:ext cx="10168584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https://www.vattenfall.fi/energianeuvonta/sahkonkulutus/</a:t>
            </a:r>
          </a:p>
        </p:txBody>
      </p:sp>
      <p:sp>
        <p:nvSpPr>
          <p:cNvPr id="10" name="Räjähdys: 8 pistettä 9">
            <a:extLst>
              <a:ext uri="{FF2B5EF4-FFF2-40B4-BE49-F238E27FC236}">
                <a16:creationId xmlns:a16="http://schemas.microsoft.com/office/drawing/2014/main" id="{9F7C3E57-33F0-44A7-9B81-40575C99AFD3}"/>
              </a:ext>
            </a:extLst>
          </p:cNvPr>
          <p:cNvSpPr/>
          <p:nvPr/>
        </p:nvSpPr>
        <p:spPr>
          <a:xfrm>
            <a:off x="4070767" y="1939651"/>
            <a:ext cx="3926173" cy="2243736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Käytä Eko-ohjelmia, älä pese liian kuumalla.</a:t>
            </a:r>
          </a:p>
        </p:txBody>
      </p:sp>
      <p:sp>
        <p:nvSpPr>
          <p:cNvPr id="11" name="Räjähdys: 8 pistettä 10">
            <a:extLst>
              <a:ext uri="{FF2B5EF4-FFF2-40B4-BE49-F238E27FC236}">
                <a16:creationId xmlns:a16="http://schemas.microsoft.com/office/drawing/2014/main" id="{F9C09DAF-0C14-415E-8F2B-74416E935846}"/>
              </a:ext>
            </a:extLst>
          </p:cNvPr>
          <p:cNvSpPr/>
          <p:nvPr/>
        </p:nvSpPr>
        <p:spPr>
          <a:xfrm>
            <a:off x="5859583" y="3547410"/>
            <a:ext cx="2960244" cy="2243735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Tee uunissa monta ruokaa kerralla.</a:t>
            </a:r>
          </a:p>
        </p:txBody>
      </p:sp>
      <p:sp>
        <p:nvSpPr>
          <p:cNvPr id="12" name="Räjähdys: 8 pistettä 11">
            <a:extLst>
              <a:ext uri="{FF2B5EF4-FFF2-40B4-BE49-F238E27FC236}">
                <a16:creationId xmlns:a16="http://schemas.microsoft.com/office/drawing/2014/main" id="{DF5FC58E-E771-4FC0-840F-117C0EF1FF14}"/>
              </a:ext>
            </a:extLst>
          </p:cNvPr>
          <p:cNvSpPr/>
          <p:nvPr/>
        </p:nvSpPr>
        <p:spPr>
          <a:xfrm>
            <a:off x="112794" y="2757880"/>
            <a:ext cx="3926173" cy="2243736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Mikroaaltouuni</a:t>
            </a:r>
          </a:p>
          <a:p>
            <a:pPr marL="342900" indent="-342900" algn="ctr">
              <a:buAutoNum type="arabicPeriod"/>
            </a:pPr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Liesi</a:t>
            </a:r>
          </a:p>
          <a:p>
            <a:pPr marL="342900" indent="-342900" algn="ctr">
              <a:buAutoNum type="arabicPeriod"/>
            </a:pPr>
            <a:r>
              <a:rPr lang="fi-FI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Uuni</a:t>
            </a:r>
          </a:p>
        </p:txBody>
      </p:sp>
    </p:spTree>
    <p:extLst>
      <p:ext uri="{BB962C8B-B14F-4D97-AF65-F5344CB8AC3E}">
        <p14:creationId xmlns:p14="http://schemas.microsoft.com/office/powerpoint/2010/main" val="2343257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Tuloksia, eli mikä on hiilijalanjälkeni?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4" name="Kuva 3" descr="Kuva, joka sisältää kohteen ulko&#10;&#10;Kuvaus luotu, erittäin korkea luotettavuus">
            <a:extLst>
              <a:ext uri="{FF2B5EF4-FFF2-40B4-BE49-F238E27FC236}">
                <a16:creationId xmlns:a16="http://schemas.microsoft.com/office/drawing/2014/main" id="{07A3F31F-658B-410D-A60A-941EB8A7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218"/>
            <a:ext cx="5380186" cy="2918713"/>
          </a:xfrm>
          <a:prstGeom prst="rect">
            <a:avLst/>
          </a:prstGeom>
        </p:spPr>
      </p:pic>
      <p:pic>
        <p:nvPicPr>
          <p:cNvPr id="8" name="Kuva 7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79292A12-698A-4B9A-B899-C1A715CAE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906" y="855218"/>
            <a:ext cx="4861981" cy="2933954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744AFF5E-A845-4454-8CA5-893D2A8708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48" y="4111987"/>
            <a:ext cx="3917019" cy="2240474"/>
          </a:xfrm>
          <a:prstGeom prst="rect">
            <a:avLst/>
          </a:prstGeom>
        </p:spPr>
      </p:pic>
      <p:pic>
        <p:nvPicPr>
          <p:cNvPr id="15" name="Kuva 14" descr="Kuva, joka sisältää kohteen näyttökuva&#10;&#10;Kuvaus luotu, erittäin korkea luotettavuus">
            <a:extLst>
              <a:ext uri="{FF2B5EF4-FFF2-40B4-BE49-F238E27FC236}">
                <a16:creationId xmlns:a16="http://schemas.microsoft.com/office/drawing/2014/main" id="{05BE0C00-A9A6-4993-AAFE-614F8678C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609" y="3018758"/>
            <a:ext cx="3398815" cy="3635055"/>
          </a:xfrm>
          <a:prstGeom prst="rect">
            <a:avLst/>
          </a:prstGeom>
        </p:spPr>
      </p:pic>
      <p:sp>
        <p:nvSpPr>
          <p:cNvPr id="16" name="Otsikko 1">
            <a:extLst>
              <a:ext uri="{FF2B5EF4-FFF2-40B4-BE49-F238E27FC236}">
                <a16:creationId xmlns:a16="http://schemas.microsoft.com/office/drawing/2014/main" id="{F2C8156C-E1C6-4663-9039-666388B2D702}"/>
              </a:ext>
            </a:extLst>
          </p:cNvPr>
          <p:cNvSpPr txBox="1">
            <a:spLocks/>
          </p:cNvSpPr>
          <p:nvPr/>
        </p:nvSpPr>
        <p:spPr>
          <a:xfrm>
            <a:off x="4905137" y="3941499"/>
            <a:ext cx="5517517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www.compensate.com</a:t>
            </a:r>
          </a:p>
        </p:txBody>
      </p:sp>
    </p:spTree>
    <p:extLst>
      <p:ext uri="{BB962C8B-B14F-4D97-AF65-F5344CB8AC3E}">
        <p14:creationId xmlns:p14="http://schemas.microsoft.com/office/powerpoint/2010/main" val="2136732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17" y="88776"/>
            <a:ext cx="6457858" cy="642476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Johtopäätöksiä ja pohdintaa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7" name="Alaotsikko 2">
            <a:extLst>
              <a:ext uri="{FF2B5EF4-FFF2-40B4-BE49-F238E27FC236}">
                <a16:creationId xmlns:a16="http://schemas.microsoft.com/office/drawing/2014/main" id="{970567AE-175D-4D4D-9822-4D732DA48294}"/>
              </a:ext>
            </a:extLst>
          </p:cNvPr>
          <p:cNvSpPr txBox="1">
            <a:spLocks/>
          </p:cNvSpPr>
          <p:nvPr/>
        </p:nvSpPr>
        <p:spPr>
          <a:xfrm>
            <a:off x="209177" y="1180740"/>
            <a:ext cx="10334998" cy="5245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Ympäristöystävällisyys ei vaadi suunnattomia uhrauksia.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Tärkeintä on vahva tahto, suunnittelu ja tiedon hankinta.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Elämänmuutokset edellyttävät uuden oppimista ja kokeilua.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Muutoksen aikaansaamiseksi välillä pitää poistua mukavuusalueelta.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Kannattaa tutustua samanhenkisiin ihmisiin.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Ympäristöystävällisyys on usein myös taloudellisesti järkevää ja terveydelle hyödyllistä.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Yksilöiden toiminta on tärkeää, markkinatalous taipuu kuluttajien tahdon mukaan.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000" dirty="0"/>
              <a:t>Ei saa uupua ajatukseen, ettei minun toimillani ole mitään merkitystä.</a:t>
            </a:r>
          </a:p>
          <a:p>
            <a:pPr algn="l"/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173011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Rahan sijoittaminen hyvään tarkoitukseen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4A2E637D-6D79-4772-B863-AC64C2257CE9}"/>
              </a:ext>
            </a:extLst>
          </p:cNvPr>
          <p:cNvSpPr txBox="1">
            <a:spLocks/>
          </p:cNvSpPr>
          <p:nvPr/>
        </p:nvSpPr>
        <p:spPr>
          <a:xfrm>
            <a:off x="138312" y="236662"/>
            <a:ext cx="11727821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Antamalla rahaa järkeviin kohteisiin voi saada aikaan negatiivisia hiilidioksidipäästöjä</a:t>
            </a:r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Kuva 5" descr="Kuva, joka sisältää kohteen näyttökuva&#10;&#10;Kuvaus luotu, korkea luotettavuus">
            <a:extLst>
              <a:ext uri="{FF2B5EF4-FFF2-40B4-BE49-F238E27FC236}">
                <a16:creationId xmlns:a16="http://schemas.microsoft.com/office/drawing/2014/main" id="{D7D2EA32-AC08-4520-BD22-B471835DE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6504"/>
            <a:ext cx="6088659" cy="1372092"/>
          </a:xfrm>
          <a:prstGeom prst="rect">
            <a:avLst/>
          </a:prstGeom>
        </p:spPr>
      </p:pic>
      <p:pic>
        <p:nvPicPr>
          <p:cNvPr id="9" name="Kuva 8" descr="Kuva, joka sisältää kohteen puu, kasvi, ulko&#10;&#10;Kuvaus luotu, erittäin korkea luotettavuus">
            <a:extLst>
              <a:ext uri="{FF2B5EF4-FFF2-40B4-BE49-F238E27FC236}">
                <a16:creationId xmlns:a16="http://schemas.microsoft.com/office/drawing/2014/main" id="{89DEA9F6-D979-4B10-B527-56712C754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364"/>
            <a:ext cx="7466120" cy="1794140"/>
          </a:xfrm>
          <a:prstGeom prst="rect">
            <a:avLst/>
          </a:prstGeom>
        </p:spPr>
      </p:pic>
      <p:sp>
        <p:nvSpPr>
          <p:cNvPr id="17" name="Otsikko 1">
            <a:extLst>
              <a:ext uri="{FF2B5EF4-FFF2-40B4-BE49-F238E27FC236}">
                <a16:creationId xmlns:a16="http://schemas.microsoft.com/office/drawing/2014/main" id="{0B5EDCB9-B3A3-457C-B162-4B8C55343019}"/>
              </a:ext>
            </a:extLst>
          </p:cNvPr>
          <p:cNvSpPr txBox="1">
            <a:spLocks/>
          </p:cNvSpPr>
          <p:nvPr/>
        </p:nvSpPr>
        <p:spPr>
          <a:xfrm>
            <a:off x="13271" y="4004508"/>
            <a:ext cx="5517517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www.hiiliporssi.fi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4B464BC-7338-4DE4-BB62-657D46969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22" y="4650138"/>
            <a:ext cx="7590178" cy="2202371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5D6D08B8-4D89-4C64-9698-2179AFD55D81}"/>
              </a:ext>
            </a:extLst>
          </p:cNvPr>
          <p:cNvSpPr txBox="1">
            <a:spLocks/>
          </p:cNvSpPr>
          <p:nvPr/>
        </p:nvSpPr>
        <p:spPr>
          <a:xfrm>
            <a:off x="3613721" y="6196127"/>
            <a:ext cx="5517517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12€/kk.</a:t>
            </a:r>
          </a:p>
        </p:txBody>
      </p:sp>
    </p:spTree>
    <p:extLst>
      <p:ext uri="{BB962C8B-B14F-4D97-AF65-F5344CB8AC3E}">
        <p14:creationId xmlns:p14="http://schemas.microsoft.com/office/powerpoint/2010/main" val="113929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Kalan ostaminen – MSC-sertifikaatti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4" name="Kuva 3" descr="Kuva, joka sisältää kohteen teksti&#10;&#10;Kuvaus luotu, korkea luotettavuus">
            <a:extLst>
              <a:ext uri="{FF2B5EF4-FFF2-40B4-BE49-F238E27FC236}">
                <a16:creationId xmlns:a16="http://schemas.microsoft.com/office/drawing/2014/main" id="{1A635912-DA14-4935-8B50-8E8EC6372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864"/>
            <a:ext cx="4519052" cy="483911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65CE4D4-A33A-4AD8-9A54-22E52D527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32" y="1121451"/>
            <a:ext cx="6245840" cy="46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24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Paperituotteet – FSC-sertifikaatti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7" name="Kuva 6" descr="Kuva, joka sisältää kohteen valokuva&#10;&#10;Kuvaus luotu, korkea luotettavuus">
            <a:extLst>
              <a:ext uri="{FF2B5EF4-FFF2-40B4-BE49-F238E27FC236}">
                <a16:creationId xmlns:a16="http://schemas.microsoft.com/office/drawing/2014/main" id="{DC0469CD-ED73-473F-B3AD-B68FEC16F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980"/>
            <a:ext cx="6020322" cy="392464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8283745-F082-4910-B5A5-ADB0CA516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102" y="898882"/>
            <a:ext cx="5132887" cy="2887249"/>
          </a:xfrm>
          <a:prstGeom prst="rect">
            <a:avLst/>
          </a:prstGeom>
        </p:spPr>
      </p:pic>
      <p:pic>
        <p:nvPicPr>
          <p:cNvPr id="11" name="Kuva 10" descr="Kuva, joka sisältää kohteen teksti&#10;&#10;Kuvaus luotu, korkea luotettavuus">
            <a:extLst>
              <a:ext uri="{FF2B5EF4-FFF2-40B4-BE49-F238E27FC236}">
                <a16:creationId xmlns:a16="http://schemas.microsoft.com/office/drawing/2014/main" id="{96E14544-DFBA-40D3-853B-A41A020A9B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141" y="3837559"/>
            <a:ext cx="3025859" cy="3020441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2C8BAB4-66C4-474A-8A82-8EFF180055DC}"/>
              </a:ext>
            </a:extLst>
          </p:cNvPr>
          <p:cNvSpPr txBox="1">
            <a:spLocks/>
          </p:cNvSpPr>
          <p:nvPr/>
        </p:nvSpPr>
        <p:spPr>
          <a:xfrm>
            <a:off x="-680" y="4760770"/>
            <a:ext cx="6020322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Olen vähentänyt talouspaperin käyttöä noin 95%</a:t>
            </a:r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Olen vähentänyt vessapaperin käyttöä noin 50%.</a:t>
            </a:r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Olen alkanut käyttää pestäviä nenäliinoja.</a:t>
            </a:r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98D8141B-B6AC-4C64-9164-BAEBA4600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889994"/>
              </p:ext>
            </p:extLst>
          </p:nvPr>
        </p:nvGraphicFramePr>
        <p:xfrm>
          <a:off x="203200" y="5593507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422040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09638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Suomalainen käyttää vessapaperia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60 </a:t>
                      </a:r>
                      <a:r>
                        <a:rPr lang="fi-FI" dirty="0" err="1"/>
                        <a:t>rll</a:t>
                      </a:r>
                      <a:r>
                        <a:rPr lang="fi-FI" dirty="0"/>
                        <a:t>/v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67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Minä käytän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35 </a:t>
                      </a:r>
                      <a:r>
                        <a:rPr lang="fi-FI" dirty="0" err="1"/>
                        <a:t>rll</a:t>
                      </a:r>
                      <a:r>
                        <a:rPr lang="fi-FI" dirty="0"/>
                        <a:t>/v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64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Erotus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25 </a:t>
                      </a:r>
                      <a:r>
                        <a:rPr lang="fi-FI" dirty="0" err="1"/>
                        <a:t>rll</a:t>
                      </a:r>
                      <a:r>
                        <a:rPr lang="fi-FI" dirty="0"/>
                        <a:t>/v (säästö 41 %)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42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100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 – vegaaninen Budapest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D3B1F39A-2945-49F9-A606-DE8BB24B8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6" y="1771599"/>
            <a:ext cx="3990975" cy="29241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65009F07-42DB-46F0-A89C-B9F310A8DA43}"/>
              </a:ext>
            </a:extLst>
          </p:cNvPr>
          <p:cNvSpPr txBox="1">
            <a:spLocks/>
          </p:cNvSpPr>
          <p:nvPr/>
        </p:nvSpPr>
        <p:spPr>
          <a:xfrm>
            <a:off x="87786" y="1112787"/>
            <a:ext cx="1558540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Lounas:</a:t>
            </a:r>
          </a:p>
        </p:txBody>
      </p:sp>
      <p:pic>
        <p:nvPicPr>
          <p:cNvPr id="8" name="Kuva 7" descr="Kuva, joka sisältää kohteen clipart-kuva&#10;&#10;Kuvaus luotu, korkea luotettavuus">
            <a:extLst>
              <a:ext uri="{FF2B5EF4-FFF2-40B4-BE49-F238E27FC236}">
                <a16:creationId xmlns:a16="http://schemas.microsoft.com/office/drawing/2014/main" id="{684D12AA-FFE7-4865-9CCD-3B81299BB7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163" y="1042338"/>
            <a:ext cx="2827265" cy="685859"/>
          </a:xfrm>
          <a:prstGeom prst="rect">
            <a:avLst/>
          </a:prstGeom>
        </p:spPr>
      </p:pic>
      <p:sp>
        <p:nvSpPr>
          <p:cNvPr id="9" name="Otsikko 1">
            <a:extLst>
              <a:ext uri="{FF2B5EF4-FFF2-40B4-BE49-F238E27FC236}">
                <a16:creationId xmlns:a16="http://schemas.microsoft.com/office/drawing/2014/main" id="{5C4647ED-84C3-4901-94C4-2DE57859DA6C}"/>
              </a:ext>
            </a:extLst>
          </p:cNvPr>
          <p:cNvSpPr txBox="1">
            <a:spLocks/>
          </p:cNvSpPr>
          <p:nvPr/>
        </p:nvSpPr>
        <p:spPr>
          <a:xfrm>
            <a:off x="27119" y="4452275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400" dirty="0" err="1">
                <a:latin typeface="Arial" panose="020B0604020202020204" pitchFamily="34" charset="0"/>
                <a:cs typeface="Arial" panose="020B0604020202020204" pitchFamily="34" charset="0"/>
              </a:rPr>
              <a:t>Múzeum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cs typeface="Arial" panose="020B0604020202020204" pitchFamily="34" charset="0"/>
              </a:rPr>
              <a:t>körút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 23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341283A5-F953-40A2-9EE1-81DC971D69BE}"/>
              </a:ext>
            </a:extLst>
          </p:cNvPr>
          <p:cNvSpPr txBox="1">
            <a:spLocks/>
          </p:cNvSpPr>
          <p:nvPr/>
        </p:nvSpPr>
        <p:spPr>
          <a:xfrm>
            <a:off x="6756414" y="1300696"/>
            <a:ext cx="1908193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Päivällinen: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2FEED1A7-C54C-4425-B93C-669898A0B3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332" y="1887562"/>
            <a:ext cx="5265876" cy="678239"/>
          </a:xfrm>
          <a:prstGeom prst="rect">
            <a:avLst/>
          </a:prstGeom>
        </p:spPr>
      </p:pic>
      <p:pic>
        <p:nvPicPr>
          <p:cNvPr id="14" name="Kuva 13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188805B5-CE90-4CE9-BBAF-13966F707A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332" y="2615192"/>
            <a:ext cx="3990974" cy="34960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E9DDD701-2DDE-4CF9-9CBE-F42F3D572727}"/>
              </a:ext>
            </a:extLst>
          </p:cNvPr>
          <p:cNvSpPr txBox="1">
            <a:spLocks/>
          </p:cNvSpPr>
          <p:nvPr/>
        </p:nvSpPr>
        <p:spPr>
          <a:xfrm>
            <a:off x="6827438" y="6140510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Veres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Pálné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utcan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Curia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utcan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kulmassa</a:t>
            </a:r>
          </a:p>
        </p:txBody>
      </p:sp>
    </p:spTree>
    <p:extLst>
      <p:ext uri="{BB962C8B-B14F-4D97-AF65-F5344CB8AC3E}">
        <p14:creationId xmlns:p14="http://schemas.microsoft.com/office/powerpoint/2010/main" val="4060329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0F37A5-D286-4256-ACD0-76578DC1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" y="28837"/>
            <a:ext cx="9144000" cy="658813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Ravinto – vegaaninen Budapest</a:t>
            </a:r>
          </a:p>
        </p:txBody>
      </p:sp>
      <p:pic>
        <p:nvPicPr>
          <p:cNvPr id="5" name="Kuva 4" descr="Lehtipuu">
            <a:extLst>
              <a:ext uri="{FF2B5EF4-FFF2-40B4-BE49-F238E27FC236}">
                <a16:creationId xmlns:a16="http://schemas.microsoft.com/office/drawing/2014/main" id="{27C998A0-8FB1-46E8-9F42-3128400C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1013" y="207963"/>
            <a:ext cx="914400" cy="91440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65009F07-42DB-46F0-A89C-B9F310A8DA43}"/>
              </a:ext>
            </a:extLst>
          </p:cNvPr>
          <p:cNvSpPr txBox="1">
            <a:spLocks/>
          </p:cNvSpPr>
          <p:nvPr/>
        </p:nvSpPr>
        <p:spPr>
          <a:xfrm>
            <a:off x="87786" y="1476776"/>
            <a:ext cx="1558540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200" dirty="0">
                <a:latin typeface="Arial" panose="020B0604020202020204" pitchFamily="34" charset="0"/>
                <a:cs typeface="Arial" panose="020B0604020202020204" pitchFamily="34" charset="0"/>
              </a:rPr>
              <a:t>Herkut: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5C4647ED-84C3-4901-94C4-2DE57859DA6C}"/>
              </a:ext>
            </a:extLst>
          </p:cNvPr>
          <p:cNvSpPr txBox="1">
            <a:spLocks/>
          </p:cNvSpPr>
          <p:nvPr/>
        </p:nvSpPr>
        <p:spPr>
          <a:xfrm>
            <a:off x="9363" y="6059136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Bartók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Béla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út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341283A5-F953-40A2-9EE1-81DC971D69BE}"/>
              </a:ext>
            </a:extLst>
          </p:cNvPr>
          <p:cNvSpPr txBox="1">
            <a:spLocks/>
          </p:cNvSpPr>
          <p:nvPr/>
        </p:nvSpPr>
        <p:spPr>
          <a:xfrm>
            <a:off x="5122920" y="1265187"/>
            <a:ext cx="2419421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fi-FI" sz="3600" dirty="0" err="1">
                <a:latin typeface="Arial" panose="020B0604020202020204" pitchFamily="34" charset="0"/>
                <a:cs typeface="Arial" panose="020B0604020202020204" pitchFamily="34" charset="0"/>
              </a:rPr>
              <a:t>Street</a:t>
            </a:r>
            <a:r>
              <a:rPr lang="fi-FI" sz="3600" dirty="0">
                <a:latin typeface="Arial" panose="020B0604020202020204" pitchFamily="34" charset="0"/>
                <a:cs typeface="Arial" panose="020B0604020202020204" pitchFamily="34" charset="0"/>
              </a:rPr>
              <a:t> Food”: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E9DDD701-2DDE-4CF9-9CBE-F42F3D572727}"/>
              </a:ext>
            </a:extLst>
          </p:cNvPr>
          <p:cNvSpPr txBox="1">
            <a:spLocks/>
          </p:cNvSpPr>
          <p:nvPr/>
        </p:nvSpPr>
        <p:spPr>
          <a:xfrm>
            <a:off x="5122920" y="5243866"/>
            <a:ext cx="3337035" cy="658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Bartók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Béla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út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</a:p>
        </p:txBody>
      </p:sp>
      <p:pic>
        <p:nvPicPr>
          <p:cNvPr id="6" name="Kuva 5" descr="Kuva, joka sisältää kohteen objekti&#10;&#10;Kuvaus luotu, korkea luotettavuus">
            <a:extLst>
              <a:ext uri="{FF2B5EF4-FFF2-40B4-BE49-F238E27FC236}">
                <a16:creationId xmlns:a16="http://schemas.microsoft.com/office/drawing/2014/main" id="{416CD10A-30C8-406E-9C6E-323EEB8F8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494" y="1225857"/>
            <a:ext cx="1669473" cy="1810555"/>
          </a:xfrm>
          <a:prstGeom prst="rect">
            <a:avLst/>
          </a:prstGeom>
        </p:spPr>
      </p:pic>
      <p:pic>
        <p:nvPicPr>
          <p:cNvPr id="4" name="Kuva 3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F048DBC3-FD3B-4AAD-A1BD-16C70923B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2885097"/>
            <a:ext cx="3833192" cy="346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Kuva 10" descr="Kuva, joka sisältää kohteen objekti&#10;&#10;Kuvaus luotu, korkea luotettavuus">
            <a:extLst>
              <a:ext uri="{FF2B5EF4-FFF2-40B4-BE49-F238E27FC236}">
                <a16:creationId xmlns:a16="http://schemas.microsoft.com/office/drawing/2014/main" id="{7FD2FEE1-7D60-4FD2-AE39-565416BEF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091" y="1308103"/>
            <a:ext cx="3513124" cy="823031"/>
          </a:xfrm>
          <a:prstGeom prst="rect">
            <a:avLst/>
          </a:prstGeom>
        </p:spPr>
      </p:pic>
      <p:pic>
        <p:nvPicPr>
          <p:cNvPr id="16" name="Kuva 15" descr="Kuva, joka sisältää kohteen teksti, kartta&#10;&#10;Kuvaus luotu, erittäin korkea luotettavuus">
            <a:extLst>
              <a:ext uri="{FF2B5EF4-FFF2-40B4-BE49-F238E27FC236}">
                <a16:creationId xmlns:a16="http://schemas.microsoft.com/office/drawing/2014/main" id="{F49F9138-CF05-4690-A2E3-699D8844D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0" y="2171100"/>
            <a:ext cx="4988746" cy="32808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6009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1008</Words>
  <Application>Microsoft Office PowerPoint</Application>
  <PresentationFormat>Laajakuva</PresentationFormat>
  <Paragraphs>214</Paragraphs>
  <Slides>31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Office-teema</vt:lpstr>
      <vt:lpstr>Ympäristöystävällinen arki Budapestissa</vt:lpstr>
      <vt:lpstr>ESITYKSEN SISÄLTÖ</vt:lpstr>
      <vt:lpstr>Ravinto</vt:lpstr>
      <vt:lpstr>Ravinto – ruoka aiheuttaa noin 20% ihmisen ilmastovaikutuksista</vt:lpstr>
      <vt:lpstr>Ravinto – ruoka aiheuttaa noin 20% ihmisen ilmastovaikutuksista</vt:lpstr>
      <vt:lpstr>Ravinto</vt:lpstr>
      <vt:lpstr>Ravinto</vt:lpstr>
      <vt:lpstr>Ravinto</vt:lpstr>
      <vt:lpstr>Vesi</vt:lpstr>
      <vt:lpstr>Vesi</vt:lpstr>
      <vt:lpstr>Vesiesimerkki</vt:lpstr>
      <vt:lpstr>Liikkuminen</vt:lpstr>
      <vt:lpstr>Liikkuminen</vt:lpstr>
      <vt:lpstr>Liikkumismuotojen edut</vt:lpstr>
      <vt:lpstr>Jätteiden kierrätys</vt:lpstr>
      <vt:lpstr>Jätteiden kierrätys - biojäte</vt:lpstr>
      <vt:lpstr>Kertakäyttöpakkausten välttäminen</vt:lpstr>
      <vt:lpstr>Kertakäyttöpakkausten välttäminen</vt:lpstr>
      <vt:lpstr>Kertakäyttöpakkausten välttäminen</vt:lpstr>
      <vt:lpstr>Kertakäyttöpakkausten välttäminen</vt:lpstr>
      <vt:lpstr>Sähkö – ”Osta ympäristöystävällistä sähköä.”</vt:lpstr>
      <vt:lpstr>Sähkö – ”Vaihda LED-lamppuihin.”</vt:lpstr>
      <vt:lpstr>Sähkö – ”Vaihda LED-lamppuihin.”</vt:lpstr>
      <vt:lpstr>Sähkö – ”Oikeat kulutustavat.”</vt:lpstr>
      <vt:lpstr>Tuloksia, eli mikä on hiilijalanjälkeni?</vt:lpstr>
      <vt:lpstr>Johtopäätöksiä ja pohdintaa</vt:lpstr>
      <vt:lpstr>Rahan sijoittaminen hyvään tarkoitukseen</vt:lpstr>
      <vt:lpstr>Kalan ostaminen – MSC-sertifikaatti</vt:lpstr>
      <vt:lpstr>Paperituotteet – FSC-sertifikaatti</vt:lpstr>
      <vt:lpstr>Ravinto – vegaaninen Budapest</vt:lpstr>
      <vt:lpstr>Ravinto – vegaaninen Budapest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Ympäristöystävällinen arki Budapestissa</dc:title>
  <dc:creator>Mäkinen Santtu</dc:creator>
  <cp:lastModifiedBy>Mäkinen Santtu</cp:lastModifiedBy>
  <cp:revision>12</cp:revision>
  <dcterms:created xsi:type="dcterms:W3CDTF">2019-05-15T11:49:43Z</dcterms:created>
  <dcterms:modified xsi:type="dcterms:W3CDTF">2019-05-16T17:37:44Z</dcterms:modified>
</cp:coreProperties>
</file>